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6858000" cx="12192000"/>
  <p:notesSz cx="6858000" cy="9144000"/>
  <p:embeddedFontLst>
    <p:embeddedFont>
      <p:font typeface="Montserrat SemiBold"/>
      <p:regular r:id="rId81"/>
      <p:bold r:id="rId82"/>
      <p:italic r:id="rId83"/>
      <p:boldItalic r:id="rId84"/>
    </p:embeddedFont>
    <p:embeddedFont>
      <p:font typeface="Roboto"/>
      <p:regular r:id="rId85"/>
      <p:bold r:id="rId86"/>
      <p:italic r:id="rId87"/>
      <p:boldItalic r:id="rId88"/>
    </p:embeddedFont>
    <p:embeddedFont>
      <p:font typeface="Montserrat Black"/>
      <p:bold r:id="rId89"/>
      <p:boldItalic r:id="rId90"/>
    </p:embeddedFont>
    <p:embeddedFont>
      <p:font typeface="Montserrat"/>
      <p:regular r:id="rId91"/>
      <p:bold r:id="rId92"/>
      <p:italic r:id="rId93"/>
      <p:boldItalic r:id="rId94"/>
    </p:embeddedFont>
    <p:embeddedFont>
      <p:font typeface="Corbel"/>
      <p:regular r:id="rId95"/>
      <p:bold r:id="rId96"/>
      <p:italic r:id="rId97"/>
      <p:boldItalic r:id="rId98"/>
    </p:embeddedFont>
    <p:embeddedFont>
      <p:font typeface="Montserrat Medium"/>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3" roundtripDataSignature="AMtx7mjHQ0QiZ0/urMMvJDujt4XNH/SK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91D171-5B51-4118-8AD9-3F4E0D9AAE8A}">
  <a:tblStyle styleId="{E591D171-5B51-4118-8AD9-3F4E0D9AAE8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customschemas.google.com/relationships/presentationmetadata" Target="metadata"/><Relationship Id="rId102" Type="http://schemas.openxmlformats.org/officeDocument/2006/relationships/font" Target="fonts/MontserratMedium-boldItalic.fntdata"/><Relationship Id="rId101" Type="http://schemas.openxmlformats.org/officeDocument/2006/relationships/font" Target="fonts/MontserratMedium-italic.fntdata"/><Relationship Id="rId100" Type="http://schemas.openxmlformats.org/officeDocument/2006/relationships/font" Target="fonts/MontserratMedium-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Corbel-regular.fntdata"/><Relationship Id="rId94" Type="http://schemas.openxmlformats.org/officeDocument/2006/relationships/font" Target="fonts/Montserrat-boldItalic.fntdata"/><Relationship Id="rId97" Type="http://schemas.openxmlformats.org/officeDocument/2006/relationships/font" Target="fonts/Corbel-italic.fntdata"/><Relationship Id="rId96" Type="http://schemas.openxmlformats.org/officeDocument/2006/relationships/font" Target="fonts/Corbel-bold.fntdata"/><Relationship Id="rId11" Type="http://schemas.openxmlformats.org/officeDocument/2006/relationships/slide" Target="slides/slide6.xml"/><Relationship Id="rId99" Type="http://schemas.openxmlformats.org/officeDocument/2006/relationships/font" Target="fonts/MontserratMedium-regular.fntdata"/><Relationship Id="rId10" Type="http://schemas.openxmlformats.org/officeDocument/2006/relationships/slide" Target="slides/slide5.xml"/><Relationship Id="rId98" Type="http://schemas.openxmlformats.org/officeDocument/2006/relationships/font" Target="fonts/Corbel-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Montserrat-regular.fntdata"/><Relationship Id="rId90" Type="http://schemas.openxmlformats.org/officeDocument/2006/relationships/font" Target="fonts/MontserratBlack-boldItalic.fntdata"/><Relationship Id="rId93" Type="http://schemas.openxmlformats.org/officeDocument/2006/relationships/font" Target="fonts/Montserrat-italic.fntdata"/><Relationship Id="rId92" Type="http://schemas.openxmlformats.org/officeDocument/2006/relationships/font" Target="fonts/Montserrat-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MontserratSemiBold-boldItalic.fntdata"/><Relationship Id="rId83" Type="http://schemas.openxmlformats.org/officeDocument/2006/relationships/font" Target="fonts/MontserratSemiBold-italic.fntdata"/><Relationship Id="rId86" Type="http://schemas.openxmlformats.org/officeDocument/2006/relationships/font" Target="fonts/Roboto-bold.fntdata"/><Relationship Id="rId85" Type="http://schemas.openxmlformats.org/officeDocument/2006/relationships/font" Target="fonts/Roboto-regular.fntdata"/><Relationship Id="rId88" Type="http://schemas.openxmlformats.org/officeDocument/2006/relationships/font" Target="fonts/Roboto-boldItalic.fntdata"/><Relationship Id="rId87" Type="http://schemas.openxmlformats.org/officeDocument/2006/relationships/font" Target="fonts/Roboto-italic.fntdata"/><Relationship Id="rId89" Type="http://schemas.openxmlformats.org/officeDocument/2006/relationships/font" Target="fonts/MontserratBlack-bold.fntdata"/><Relationship Id="rId80" Type="http://schemas.openxmlformats.org/officeDocument/2006/relationships/slide" Target="slides/slide75.xml"/><Relationship Id="rId82" Type="http://schemas.openxmlformats.org/officeDocument/2006/relationships/font" Target="fonts/MontserratSemiBold-bold.fntdata"/><Relationship Id="rId81" Type="http://schemas.openxmlformats.org/officeDocument/2006/relationships/font" Target="fonts/Montserrat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SG"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95" name="Google Shape;19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SG"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40ba676fe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g2740ba676fe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40ba676fe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2740ba676fe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40ba676fe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g2740ba676fe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40ba676fe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2740ba676f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740ba676fe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2740ba676fe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3f00a8ea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g273f00a8e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7" name="Google Shape;45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740ba676fe_0_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2740ba676fe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3f00a8ea7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273f00a8ea7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740ba676fe_0_2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g2740ba676fe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740ba676fe_0_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g2740ba676fe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740ba676fe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g2740ba676fe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740ba676fe_0_2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g2740ba676fe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73f00a8ea7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273f00a8ea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740ba676fe_0_4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g2740ba676fe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1" name="Google Shape;67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740ba676fe_0_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3" name="Google Shape;683;g2740ba676fe_0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740ba676fe_0_4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3" name="Google Shape;693;g2740ba676fe_0_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3f00a8ea7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273f00a8ea7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73f00a8ea7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273f00a8ea7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740ba676fe_0_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g2740ba676fe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40ba676f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g2740ba676f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40ba676fe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g2740ba676f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56"/>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56"/>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19" name="Google Shape;19;p56"/>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6"/>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1200"/>
              <a:buFont typeface="Corbel"/>
              <a:buNone/>
              <a:defRPr/>
            </a:lvl1pPr>
            <a:lvl2pPr indent="0" lvl="1" marL="0" algn="r">
              <a:spcBef>
                <a:spcPts val="0"/>
              </a:spcBef>
              <a:spcAft>
                <a:spcPts val="0"/>
              </a:spcAft>
              <a:buClr>
                <a:schemeClr val="accent1"/>
              </a:buClr>
              <a:buSzPts val="1200"/>
              <a:buFont typeface="Corbel"/>
              <a:buNone/>
              <a:defRPr/>
            </a:lvl2pPr>
            <a:lvl3pPr indent="0" lvl="2" marL="0" algn="r">
              <a:spcBef>
                <a:spcPts val="0"/>
              </a:spcBef>
              <a:spcAft>
                <a:spcPts val="0"/>
              </a:spcAft>
              <a:buClr>
                <a:schemeClr val="accent1"/>
              </a:buClr>
              <a:buSzPts val="1200"/>
              <a:buFont typeface="Corbel"/>
              <a:buNone/>
              <a:defRPr/>
            </a:lvl3pPr>
            <a:lvl4pPr indent="0" lvl="3" marL="0" algn="r">
              <a:spcBef>
                <a:spcPts val="0"/>
              </a:spcBef>
              <a:spcAft>
                <a:spcPts val="0"/>
              </a:spcAft>
              <a:buClr>
                <a:schemeClr val="accent1"/>
              </a:buClr>
              <a:buSzPts val="1200"/>
              <a:buFont typeface="Corbel"/>
              <a:buNone/>
              <a:defRPr/>
            </a:lvl4pPr>
            <a:lvl5pPr indent="0" lvl="4" marL="0" algn="r">
              <a:spcBef>
                <a:spcPts val="0"/>
              </a:spcBef>
              <a:spcAft>
                <a:spcPts val="0"/>
              </a:spcAft>
              <a:buClr>
                <a:schemeClr val="accent1"/>
              </a:buClr>
              <a:buSzPts val="1200"/>
              <a:buFont typeface="Corbel"/>
              <a:buNone/>
              <a:defRPr/>
            </a:lvl5pPr>
            <a:lvl6pPr indent="0" lvl="5" marL="0" algn="r">
              <a:spcBef>
                <a:spcPts val="0"/>
              </a:spcBef>
              <a:spcAft>
                <a:spcPts val="0"/>
              </a:spcAft>
              <a:buClr>
                <a:schemeClr val="accent1"/>
              </a:buClr>
              <a:buSzPts val="1200"/>
              <a:buFont typeface="Corbel"/>
              <a:buNone/>
              <a:defRPr/>
            </a:lvl6pPr>
            <a:lvl7pPr indent="0" lvl="6" marL="0" algn="r">
              <a:spcBef>
                <a:spcPts val="0"/>
              </a:spcBef>
              <a:spcAft>
                <a:spcPts val="0"/>
              </a:spcAft>
              <a:buClr>
                <a:schemeClr val="accent1"/>
              </a:buClr>
              <a:buSzPts val="1200"/>
              <a:buFont typeface="Corbel"/>
              <a:buNone/>
              <a:defRPr/>
            </a:lvl7pPr>
            <a:lvl8pPr indent="0" lvl="7" marL="0" algn="r">
              <a:spcBef>
                <a:spcPts val="0"/>
              </a:spcBef>
              <a:spcAft>
                <a:spcPts val="0"/>
              </a:spcAft>
              <a:buClr>
                <a:schemeClr val="accent1"/>
              </a:buClr>
              <a:buSzPts val="1200"/>
              <a:buFont typeface="Corbel"/>
              <a:buNone/>
              <a:defRPr/>
            </a:lvl8pPr>
            <a:lvl9pPr indent="0" lvl="8" marL="0" algn="r">
              <a:spcBef>
                <a:spcPts val="0"/>
              </a:spcBef>
              <a:spcAft>
                <a:spcPts val="0"/>
              </a:spcAft>
              <a:buClr>
                <a:schemeClr val="accent1"/>
              </a:buClr>
              <a:buSzPts val="1200"/>
              <a:buFont typeface="Corbel"/>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65"/>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65"/>
          <p:cNvSpPr/>
          <p:nvPr>
            <p:ph idx="2" type="pic"/>
          </p:nvPr>
        </p:nvSpPr>
        <p:spPr>
          <a:xfrm>
            <a:off x="5413248" y="1069847"/>
            <a:ext cx="6099048" cy="4800600"/>
          </a:xfrm>
          <a:prstGeom prst="rect">
            <a:avLst/>
          </a:prstGeom>
          <a:noFill/>
          <a:ln>
            <a:noFill/>
          </a:ln>
        </p:spPr>
      </p:sp>
      <p:sp>
        <p:nvSpPr>
          <p:cNvPr id="78" name="Google Shape;78;p65"/>
          <p:cNvSpPr txBox="1"/>
          <p:nvPr>
            <p:ph idx="1" type="body"/>
          </p:nvPr>
        </p:nvSpPr>
        <p:spPr>
          <a:xfrm>
            <a:off x="1143000" y="2834640"/>
            <a:ext cx="3931920" cy="2880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79" name="Google Shape;79;p65"/>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5"/>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1200"/>
              <a:buFont typeface="Corbel"/>
              <a:buNone/>
              <a:defRPr/>
            </a:lvl1pPr>
            <a:lvl2pPr indent="0" lvl="1" marL="0" algn="r">
              <a:spcBef>
                <a:spcPts val="0"/>
              </a:spcBef>
              <a:spcAft>
                <a:spcPts val="0"/>
              </a:spcAft>
              <a:buClr>
                <a:schemeClr val="accent1"/>
              </a:buClr>
              <a:buSzPts val="1200"/>
              <a:buFont typeface="Corbel"/>
              <a:buNone/>
              <a:defRPr/>
            </a:lvl2pPr>
            <a:lvl3pPr indent="0" lvl="2" marL="0" algn="r">
              <a:spcBef>
                <a:spcPts val="0"/>
              </a:spcBef>
              <a:spcAft>
                <a:spcPts val="0"/>
              </a:spcAft>
              <a:buClr>
                <a:schemeClr val="accent1"/>
              </a:buClr>
              <a:buSzPts val="1200"/>
              <a:buFont typeface="Corbel"/>
              <a:buNone/>
              <a:defRPr/>
            </a:lvl3pPr>
            <a:lvl4pPr indent="0" lvl="3" marL="0" algn="r">
              <a:spcBef>
                <a:spcPts val="0"/>
              </a:spcBef>
              <a:spcAft>
                <a:spcPts val="0"/>
              </a:spcAft>
              <a:buClr>
                <a:schemeClr val="accent1"/>
              </a:buClr>
              <a:buSzPts val="1200"/>
              <a:buFont typeface="Corbel"/>
              <a:buNone/>
              <a:defRPr/>
            </a:lvl4pPr>
            <a:lvl5pPr indent="0" lvl="4" marL="0" algn="r">
              <a:spcBef>
                <a:spcPts val="0"/>
              </a:spcBef>
              <a:spcAft>
                <a:spcPts val="0"/>
              </a:spcAft>
              <a:buClr>
                <a:schemeClr val="accent1"/>
              </a:buClr>
              <a:buSzPts val="1200"/>
              <a:buFont typeface="Corbel"/>
              <a:buNone/>
              <a:defRPr/>
            </a:lvl5pPr>
            <a:lvl6pPr indent="0" lvl="5" marL="0" algn="r">
              <a:spcBef>
                <a:spcPts val="0"/>
              </a:spcBef>
              <a:spcAft>
                <a:spcPts val="0"/>
              </a:spcAft>
              <a:buClr>
                <a:schemeClr val="accent1"/>
              </a:buClr>
              <a:buSzPts val="1200"/>
              <a:buFont typeface="Corbel"/>
              <a:buNone/>
              <a:defRPr/>
            </a:lvl6pPr>
            <a:lvl7pPr indent="0" lvl="6" marL="0" algn="r">
              <a:spcBef>
                <a:spcPts val="0"/>
              </a:spcBef>
              <a:spcAft>
                <a:spcPts val="0"/>
              </a:spcAft>
              <a:buClr>
                <a:schemeClr val="accent1"/>
              </a:buClr>
              <a:buSzPts val="1200"/>
              <a:buFont typeface="Corbel"/>
              <a:buNone/>
              <a:defRPr/>
            </a:lvl7pPr>
            <a:lvl8pPr indent="0" lvl="7" marL="0" algn="r">
              <a:spcBef>
                <a:spcPts val="0"/>
              </a:spcBef>
              <a:spcAft>
                <a:spcPts val="0"/>
              </a:spcAft>
              <a:buClr>
                <a:schemeClr val="accent1"/>
              </a:buClr>
              <a:buSzPts val="1200"/>
              <a:buFont typeface="Corbel"/>
              <a:buNone/>
              <a:defRPr/>
            </a:lvl8pPr>
            <a:lvl9pPr indent="0" lvl="8" marL="0" algn="r">
              <a:spcBef>
                <a:spcPts val="0"/>
              </a:spcBef>
              <a:spcAft>
                <a:spcPts val="0"/>
              </a:spcAft>
              <a:buClr>
                <a:schemeClr val="accent1"/>
              </a:buClr>
              <a:buSzPts val="1200"/>
              <a:buFont typeface="Corbel"/>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66"/>
          <p:cNvSpPr txBox="1"/>
          <p:nvPr>
            <p:ph type="title"/>
          </p:nvPr>
        </p:nvSpPr>
        <p:spPr>
          <a:xfrm rot="5400000">
            <a:off x="7181850" y="2305050"/>
            <a:ext cx="5410200" cy="23241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66"/>
          <p:cNvSpPr txBox="1"/>
          <p:nvPr>
            <p:ph idx="1" type="body"/>
          </p:nvPr>
        </p:nvSpPr>
        <p:spPr>
          <a:xfrm rot="5400000">
            <a:off x="2152650" y="-247650"/>
            <a:ext cx="5410200" cy="74295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85" name="Google Shape;85;p66"/>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6"/>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1200"/>
              <a:buFont typeface="Corbel"/>
              <a:buNone/>
              <a:defRPr/>
            </a:lvl1pPr>
            <a:lvl2pPr indent="0" lvl="1" marL="0" algn="r">
              <a:spcBef>
                <a:spcPts val="0"/>
              </a:spcBef>
              <a:spcAft>
                <a:spcPts val="0"/>
              </a:spcAft>
              <a:buClr>
                <a:schemeClr val="accent1"/>
              </a:buClr>
              <a:buSzPts val="1200"/>
              <a:buFont typeface="Corbel"/>
              <a:buNone/>
              <a:defRPr/>
            </a:lvl2pPr>
            <a:lvl3pPr indent="0" lvl="2" marL="0" algn="r">
              <a:spcBef>
                <a:spcPts val="0"/>
              </a:spcBef>
              <a:spcAft>
                <a:spcPts val="0"/>
              </a:spcAft>
              <a:buClr>
                <a:schemeClr val="accent1"/>
              </a:buClr>
              <a:buSzPts val="1200"/>
              <a:buFont typeface="Corbel"/>
              <a:buNone/>
              <a:defRPr/>
            </a:lvl3pPr>
            <a:lvl4pPr indent="0" lvl="3" marL="0" algn="r">
              <a:spcBef>
                <a:spcPts val="0"/>
              </a:spcBef>
              <a:spcAft>
                <a:spcPts val="0"/>
              </a:spcAft>
              <a:buClr>
                <a:schemeClr val="accent1"/>
              </a:buClr>
              <a:buSzPts val="1200"/>
              <a:buFont typeface="Corbel"/>
              <a:buNone/>
              <a:defRPr/>
            </a:lvl4pPr>
            <a:lvl5pPr indent="0" lvl="4" marL="0" algn="r">
              <a:spcBef>
                <a:spcPts val="0"/>
              </a:spcBef>
              <a:spcAft>
                <a:spcPts val="0"/>
              </a:spcAft>
              <a:buClr>
                <a:schemeClr val="accent1"/>
              </a:buClr>
              <a:buSzPts val="1200"/>
              <a:buFont typeface="Corbel"/>
              <a:buNone/>
              <a:defRPr/>
            </a:lvl5pPr>
            <a:lvl6pPr indent="0" lvl="5" marL="0" algn="r">
              <a:spcBef>
                <a:spcPts val="0"/>
              </a:spcBef>
              <a:spcAft>
                <a:spcPts val="0"/>
              </a:spcAft>
              <a:buClr>
                <a:schemeClr val="accent1"/>
              </a:buClr>
              <a:buSzPts val="1200"/>
              <a:buFont typeface="Corbel"/>
              <a:buNone/>
              <a:defRPr/>
            </a:lvl6pPr>
            <a:lvl7pPr indent="0" lvl="6" marL="0" algn="r">
              <a:spcBef>
                <a:spcPts val="0"/>
              </a:spcBef>
              <a:spcAft>
                <a:spcPts val="0"/>
              </a:spcAft>
              <a:buClr>
                <a:schemeClr val="accent1"/>
              </a:buClr>
              <a:buSzPts val="1200"/>
              <a:buFont typeface="Corbel"/>
              <a:buNone/>
              <a:defRPr/>
            </a:lvl7pPr>
            <a:lvl8pPr indent="0" lvl="7" marL="0" algn="r">
              <a:spcBef>
                <a:spcPts val="0"/>
              </a:spcBef>
              <a:spcAft>
                <a:spcPts val="0"/>
              </a:spcAft>
              <a:buClr>
                <a:schemeClr val="accent1"/>
              </a:buClr>
              <a:buSzPts val="1200"/>
              <a:buFont typeface="Corbel"/>
              <a:buNone/>
              <a:defRPr/>
            </a:lvl8pPr>
            <a:lvl9pPr indent="0" lvl="8" marL="0" algn="r">
              <a:spcBef>
                <a:spcPts val="0"/>
              </a:spcBef>
              <a:spcAft>
                <a:spcPts val="0"/>
              </a:spcAft>
              <a:buClr>
                <a:schemeClr val="accent1"/>
              </a:buClr>
              <a:buSzPts val="1200"/>
              <a:buFont typeface="Corbel"/>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 name="Shape 22"/>
        <p:cNvGrpSpPr/>
        <p:nvPr/>
      </p:nvGrpSpPr>
      <p:grpSpPr>
        <a:xfrm>
          <a:off x="0" y="0"/>
          <a:ext cx="0" cy="0"/>
          <a:chOff x="0" y="0"/>
          <a:chExt cx="0" cy="0"/>
        </a:xfrm>
      </p:grpSpPr>
      <p:sp>
        <p:nvSpPr>
          <p:cNvPr id="23" name="Google Shape;23;p57"/>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7"/>
          <p:cNvSpPr txBox="1"/>
          <p:nvPr>
            <p:ph idx="1" type="body"/>
          </p:nvPr>
        </p:nvSpPr>
        <p:spPr>
          <a:xfrm>
            <a:off x="1143000" y="2057399"/>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25" name="Google Shape;25;p57"/>
          <p:cNvSpPr txBox="1"/>
          <p:nvPr>
            <p:ph idx="2" type="body"/>
          </p:nvPr>
        </p:nvSpPr>
        <p:spPr>
          <a:xfrm>
            <a:off x="6267612" y="2057400"/>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26" name="Google Shape;26;p57"/>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7"/>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1200"/>
              <a:buFont typeface="Corbel"/>
              <a:buNone/>
              <a:defRPr/>
            </a:lvl1pPr>
            <a:lvl2pPr indent="0" lvl="1" marL="0" algn="r">
              <a:spcBef>
                <a:spcPts val="0"/>
              </a:spcBef>
              <a:spcAft>
                <a:spcPts val="0"/>
              </a:spcAft>
              <a:buClr>
                <a:schemeClr val="accent1"/>
              </a:buClr>
              <a:buSzPts val="1200"/>
              <a:buFont typeface="Corbel"/>
              <a:buNone/>
              <a:defRPr/>
            </a:lvl2pPr>
            <a:lvl3pPr indent="0" lvl="2" marL="0" algn="r">
              <a:spcBef>
                <a:spcPts val="0"/>
              </a:spcBef>
              <a:spcAft>
                <a:spcPts val="0"/>
              </a:spcAft>
              <a:buClr>
                <a:schemeClr val="accent1"/>
              </a:buClr>
              <a:buSzPts val="1200"/>
              <a:buFont typeface="Corbel"/>
              <a:buNone/>
              <a:defRPr/>
            </a:lvl3pPr>
            <a:lvl4pPr indent="0" lvl="3" marL="0" algn="r">
              <a:spcBef>
                <a:spcPts val="0"/>
              </a:spcBef>
              <a:spcAft>
                <a:spcPts val="0"/>
              </a:spcAft>
              <a:buClr>
                <a:schemeClr val="accent1"/>
              </a:buClr>
              <a:buSzPts val="1200"/>
              <a:buFont typeface="Corbel"/>
              <a:buNone/>
              <a:defRPr/>
            </a:lvl4pPr>
            <a:lvl5pPr indent="0" lvl="4" marL="0" algn="r">
              <a:spcBef>
                <a:spcPts val="0"/>
              </a:spcBef>
              <a:spcAft>
                <a:spcPts val="0"/>
              </a:spcAft>
              <a:buClr>
                <a:schemeClr val="accent1"/>
              </a:buClr>
              <a:buSzPts val="1200"/>
              <a:buFont typeface="Corbel"/>
              <a:buNone/>
              <a:defRPr/>
            </a:lvl5pPr>
            <a:lvl6pPr indent="0" lvl="5" marL="0" algn="r">
              <a:spcBef>
                <a:spcPts val="0"/>
              </a:spcBef>
              <a:spcAft>
                <a:spcPts val="0"/>
              </a:spcAft>
              <a:buClr>
                <a:schemeClr val="accent1"/>
              </a:buClr>
              <a:buSzPts val="1200"/>
              <a:buFont typeface="Corbel"/>
              <a:buNone/>
              <a:defRPr/>
            </a:lvl6pPr>
            <a:lvl7pPr indent="0" lvl="6" marL="0" algn="r">
              <a:spcBef>
                <a:spcPts val="0"/>
              </a:spcBef>
              <a:spcAft>
                <a:spcPts val="0"/>
              </a:spcAft>
              <a:buClr>
                <a:schemeClr val="accent1"/>
              </a:buClr>
              <a:buSzPts val="1200"/>
              <a:buFont typeface="Corbel"/>
              <a:buNone/>
              <a:defRPr/>
            </a:lvl7pPr>
            <a:lvl8pPr indent="0" lvl="7" marL="0" algn="r">
              <a:spcBef>
                <a:spcPts val="0"/>
              </a:spcBef>
              <a:spcAft>
                <a:spcPts val="0"/>
              </a:spcAft>
              <a:buClr>
                <a:schemeClr val="accent1"/>
              </a:buClr>
              <a:buSzPts val="1200"/>
              <a:buFont typeface="Corbel"/>
              <a:buNone/>
              <a:defRPr/>
            </a:lvl8pPr>
            <a:lvl9pPr indent="0" lvl="8" marL="0" algn="r">
              <a:spcBef>
                <a:spcPts val="0"/>
              </a:spcBef>
              <a:spcAft>
                <a:spcPts val="0"/>
              </a:spcAft>
              <a:buClr>
                <a:schemeClr val="accent1"/>
              </a:buClr>
              <a:buSzPts val="1200"/>
              <a:buFont typeface="Corbel"/>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 name="Shape 29"/>
        <p:cNvGrpSpPr/>
        <p:nvPr/>
      </p:nvGrpSpPr>
      <p:grpSpPr>
        <a:xfrm>
          <a:off x="0" y="0"/>
          <a:ext cx="0" cy="0"/>
          <a:chOff x="0" y="0"/>
          <a:chExt cx="0" cy="0"/>
        </a:xfrm>
      </p:grpSpPr>
      <p:sp>
        <p:nvSpPr>
          <p:cNvPr id="30" name="Google Shape;30;p58"/>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8"/>
          <p:cNvSpPr txBox="1"/>
          <p:nvPr>
            <p:ph idx="1" type="body"/>
          </p:nvPr>
        </p:nvSpPr>
        <p:spPr>
          <a:xfrm rot="5400000">
            <a:off x="4060136" y="-859736"/>
            <a:ext cx="4038600" cy="9872871"/>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32" name="Google Shape;32;p58"/>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8"/>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1200"/>
              <a:buFont typeface="Corbel"/>
              <a:buNone/>
              <a:defRPr/>
            </a:lvl1pPr>
            <a:lvl2pPr indent="0" lvl="1" marL="0" algn="r">
              <a:spcBef>
                <a:spcPts val="0"/>
              </a:spcBef>
              <a:spcAft>
                <a:spcPts val="0"/>
              </a:spcAft>
              <a:buClr>
                <a:schemeClr val="accent1"/>
              </a:buClr>
              <a:buSzPts val="1200"/>
              <a:buFont typeface="Corbel"/>
              <a:buNone/>
              <a:defRPr/>
            </a:lvl2pPr>
            <a:lvl3pPr indent="0" lvl="2" marL="0" algn="r">
              <a:spcBef>
                <a:spcPts val="0"/>
              </a:spcBef>
              <a:spcAft>
                <a:spcPts val="0"/>
              </a:spcAft>
              <a:buClr>
                <a:schemeClr val="accent1"/>
              </a:buClr>
              <a:buSzPts val="1200"/>
              <a:buFont typeface="Corbel"/>
              <a:buNone/>
              <a:defRPr/>
            </a:lvl3pPr>
            <a:lvl4pPr indent="0" lvl="3" marL="0" algn="r">
              <a:spcBef>
                <a:spcPts val="0"/>
              </a:spcBef>
              <a:spcAft>
                <a:spcPts val="0"/>
              </a:spcAft>
              <a:buClr>
                <a:schemeClr val="accent1"/>
              </a:buClr>
              <a:buSzPts val="1200"/>
              <a:buFont typeface="Corbel"/>
              <a:buNone/>
              <a:defRPr/>
            </a:lvl4pPr>
            <a:lvl5pPr indent="0" lvl="4" marL="0" algn="r">
              <a:spcBef>
                <a:spcPts val="0"/>
              </a:spcBef>
              <a:spcAft>
                <a:spcPts val="0"/>
              </a:spcAft>
              <a:buClr>
                <a:schemeClr val="accent1"/>
              </a:buClr>
              <a:buSzPts val="1200"/>
              <a:buFont typeface="Corbel"/>
              <a:buNone/>
              <a:defRPr/>
            </a:lvl5pPr>
            <a:lvl6pPr indent="0" lvl="5" marL="0" algn="r">
              <a:spcBef>
                <a:spcPts val="0"/>
              </a:spcBef>
              <a:spcAft>
                <a:spcPts val="0"/>
              </a:spcAft>
              <a:buClr>
                <a:schemeClr val="accent1"/>
              </a:buClr>
              <a:buSzPts val="1200"/>
              <a:buFont typeface="Corbel"/>
              <a:buNone/>
              <a:defRPr/>
            </a:lvl6pPr>
            <a:lvl7pPr indent="0" lvl="6" marL="0" algn="r">
              <a:spcBef>
                <a:spcPts val="0"/>
              </a:spcBef>
              <a:spcAft>
                <a:spcPts val="0"/>
              </a:spcAft>
              <a:buClr>
                <a:schemeClr val="accent1"/>
              </a:buClr>
              <a:buSzPts val="1200"/>
              <a:buFont typeface="Corbel"/>
              <a:buNone/>
              <a:defRPr/>
            </a:lvl7pPr>
            <a:lvl8pPr indent="0" lvl="7" marL="0" algn="r">
              <a:spcBef>
                <a:spcPts val="0"/>
              </a:spcBef>
              <a:spcAft>
                <a:spcPts val="0"/>
              </a:spcAft>
              <a:buClr>
                <a:schemeClr val="accent1"/>
              </a:buClr>
              <a:buSzPts val="1200"/>
              <a:buFont typeface="Corbel"/>
              <a:buNone/>
              <a:defRPr/>
            </a:lvl8pPr>
            <a:lvl9pPr indent="0" lvl="8" marL="0" algn="r">
              <a:spcBef>
                <a:spcPts val="0"/>
              </a:spcBef>
              <a:spcAft>
                <a:spcPts val="0"/>
              </a:spcAft>
              <a:buClr>
                <a:schemeClr val="accent1"/>
              </a:buClr>
              <a:buSzPts val="1200"/>
              <a:buFont typeface="Corbel"/>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 name="Shape 35"/>
        <p:cNvGrpSpPr/>
        <p:nvPr/>
      </p:nvGrpSpPr>
      <p:grpSpPr>
        <a:xfrm>
          <a:off x="0" y="0"/>
          <a:ext cx="0" cy="0"/>
          <a:chOff x="0" y="0"/>
          <a:chExt cx="0" cy="0"/>
        </a:xfrm>
      </p:grpSpPr>
      <p:sp>
        <p:nvSpPr>
          <p:cNvPr id="36" name="Google Shape;36;p59"/>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9"/>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1200"/>
              <a:buFont typeface="Corbel"/>
              <a:buNone/>
              <a:defRPr/>
            </a:lvl1pPr>
            <a:lvl2pPr indent="0" lvl="1" marL="0" algn="r">
              <a:spcBef>
                <a:spcPts val="0"/>
              </a:spcBef>
              <a:spcAft>
                <a:spcPts val="0"/>
              </a:spcAft>
              <a:buClr>
                <a:schemeClr val="accent1"/>
              </a:buClr>
              <a:buSzPts val="1200"/>
              <a:buFont typeface="Corbel"/>
              <a:buNone/>
              <a:defRPr/>
            </a:lvl2pPr>
            <a:lvl3pPr indent="0" lvl="2" marL="0" algn="r">
              <a:spcBef>
                <a:spcPts val="0"/>
              </a:spcBef>
              <a:spcAft>
                <a:spcPts val="0"/>
              </a:spcAft>
              <a:buClr>
                <a:schemeClr val="accent1"/>
              </a:buClr>
              <a:buSzPts val="1200"/>
              <a:buFont typeface="Corbel"/>
              <a:buNone/>
              <a:defRPr/>
            </a:lvl3pPr>
            <a:lvl4pPr indent="0" lvl="3" marL="0" algn="r">
              <a:spcBef>
                <a:spcPts val="0"/>
              </a:spcBef>
              <a:spcAft>
                <a:spcPts val="0"/>
              </a:spcAft>
              <a:buClr>
                <a:schemeClr val="accent1"/>
              </a:buClr>
              <a:buSzPts val="1200"/>
              <a:buFont typeface="Corbel"/>
              <a:buNone/>
              <a:defRPr/>
            </a:lvl4pPr>
            <a:lvl5pPr indent="0" lvl="4" marL="0" algn="r">
              <a:spcBef>
                <a:spcPts val="0"/>
              </a:spcBef>
              <a:spcAft>
                <a:spcPts val="0"/>
              </a:spcAft>
              <a:buClr>
                <a:schemeClr val="accent1"/>
              </a:buClr>
              <a:buSzPts val="1200"/>
              <a:buFont typeface="Corbel"/>
              <a:buNone/>
              <a:defRPr/>
            </a:lvl5pPr>
            <a:lvl6pPr indent="0" lvl="5" marL="0" algn="r">
              <a:spcBef>
                <a:spcPts val="0"/>
              </a:spcBef>
              <a:spcAft>
                <a:spcPts val="0"/>
              </a:spcAft>
              <a:buClr>
                <a:schemeClr val="accent1"/>
              </a:buClr>
              <a:buSzPts val="1200"/>
              <a:buFont typeface="Corbel"/>
              <a:buNone/>
              <a:defRPr/>
            </a:lvl6pPr>
            <a:lvl7pPr indent="0" lvl="6" marL="0" algn="r">
              <a:spcBef>
                <a:spcPts val="0"/>
              </a:spcBef>
              <a:spcAft>
                <a:spcPts val="0"/>
              </a:spcAft>
              <a:buClr>
                <a:schemeClr val="accent1"/>
              </a:buClr>
              <a:buSzPts val="1200"/>
              <a:buFont typeface="Corbel"/>
              <a:buNone/>
              <a:defRPr/>
            </a:lvl7pPr>
            <a:lvl8pPr indent="0" lvl="7" marL="0" algn="r">
              <a:spcBef>
                <a:spcPts val="0"/>
              </a:spcBef>
              <a:spcAft>
                <a:spcPts val="0"/>
              </a:spcAft>
              <a:buClr>
                <a:schemeClr val="accent1"/>
              </a:buClr>
              <a:buSzPts val="1200"/>
              <a:buFont typeface="Corbel"/>
              <a:buNone/>
              <a:defRPr/>
            </a:lvl8pPr>
            <a:lvl9pPr indent="0" lvl="8" marL="0" algn="r">
              <a:spcBef>
                <a:spcPts val="0"/>
              </a:spcBef>
              <a:spcAft>
                <a:spcPts val="0"/>
              </a:spcAft>
              <a:buClr>
                <a:schemeClr val="accent1"/>
              </a:buClr>
              <a:buSzPts val="1200"/>
              <a:buFont typeface="Corbel"/>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9" name="Shape 39"/>
        <p:cNvGrpSpPr/>
        <p:nvPr/>
      </p:nvGrpSpPr>
      <p:grpSpPr>
        <a:xfrm>
          <a:off x="0" y="0"/>
          <a:ext cx="0" cy="0"/>
          <a:chOff x="0" y="0"/>
          <a:chExt cx="0" cy="0"/>
        </a:xfrm>
      </p:grpSpPr>
      <p:sp>
        <p:nvSpPr>
          <p:cNvPr id="40" name="Google Shape;40;p60"/>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0"/>
          <p:cNvSpPr txBox="1"/>
          <p:nvPr>
            <p:ph idx="1" type="body"/>
          </p:nvPr>
        </p:nvSpPr>
        <p:spPr>
          <a:xfrm>
            <a:off x="5852159" y="1097280"/>
            <a:ext cx="5212080" cy="4663440"/>
          </a:xfrm>
          <a:prstGeom prst="rect">
            <a:avLst/>
          </a:prstGeom>
          <a:noFill/>
          <a:ln>
            <a:noFill/>
          </a:ln>
        </p:spPr>
        <p:txBody>
          <a:bodyPr anchorCtr="0" anchor="t" bIns="45700" lIns="91425" spcFirstLastPara="1" rIns="91425" wrap="square" tIns="45700">
            <a:normAutofit/>
          </a:bodyPr>
          <a:lstStyle>
            <a:lvl1pPr indent="-391160" lvl="0" marL="457200" algn="l">
              <a:lnSpc>
                <a:spcPct val="90000"/>
              </a:lnSpc>
              <a:spcBef>
                <a:spcPts val="1400"/>
              </a:spcBef>
              <a:spcAft>
                <a:spcPts val="0"/>
              </a:spcAft>
              <a:buSzPts val="2560"/>
              <a:buChar char="•"/>
              <a:defRPr sz="3200"/>
            </a:lvl1pPr>
            <a:lvl2pPr indent="-370840" lvl="1" marL="914400" algn="l">
              <a:lnSpc>
                <a:spcPct val="90000"/>
              </a:lnSpc>
              <a:spcBef>
                <a:spcPts val="200"/>
              </a:spcBef>
              <a:spcAft>
                <a:spcPts val="0"/>
              </a:spcAft>
              <a:buSzPts val="2240"/>
              <a:buChar char="•"/>
              <a:defRPr sz="2800"/>
            </a:lvl2pPr>
            <a:lvl3pPr indent="-350519" lvl="2" marL="1371600" algn="l">
              <a:lnSpc>
                <a:spcPct val="90000"/>
              </a:lnSpc>
              <a:spcBef>
                <a:spcPts val="400"/>
              </a:spcBef>
              <a:spcAft>
                <a:spcPts val="0"/>
              </a:spcAft>
              <a:buSzPts val="1920"/>
              <a:buChar char="•"/>
              <a:defRPr sz="2400"/>
            </a:lvl3pPr>
            <a:lvl4pPr indent="-330200" lvl="3" marL="1828800" algn="l">
              <a:lnSpc>
                <a:spcPct val="90000"/>
              </a:lnSpc>
              <a:spcBef>
                <a:spcPts val="400"/>
              </a:spcBef>
              <a:spcAft>
                <a:spcPts val="0"/>
              </a:spcAft>
              <a:buSzPts val="1600"/>
              <a:buChar char="•"/>
              <a:defRPr sz="2000"/>
            </a:lvl4pPr>
            <a:lvl5pPr indent="-330200" lvl="4" marL="2286000" algn="l">
              <a:lnSpc>
                <a:spcPct val="90000"/>
              </a:lnSpc>
              <a:spcBef>
                <a:spcPts val="400"/>
              </a:spcBef>
              <a:spcAft>
                <a:spcPts val="0"/>
              </a:spcAft>
              <a:buSzPts val="1600"/>
              <a:buChar char="•"/>
              <a:defRPr sz="2000"/>
            </a:lvl5pPr>
            <a:lvl6pPr indent="-330200" lvl="5" marL="2743200" algn="l">
              <a:lnSpc>
                <a:spcPct val="90000"/>
              </a:lnSpc>
              <a:spcBef>
                <a:spcPts val="400"/>
              </a:spcBef>
              <a:spcAft>
                <a:spcPts val="0"/>
              </a:spcAft>
              <a:buSzPts val="1600"/>
              <a:buChar char="•"/>
              <a:defRPr sz="2000"/>
            </a:lvl6pPr>
            <a:lvl7pPr indent="-330200" lvl="6" marL="3200400" algn="l">
              <a:lnSpc>
                <a:spcPct val="90000"/>
              </a:lnSpc>
              <a:spcBef>
                <a:spcPts val="400"/>
              </a:spcBef>
              <a:spcAft>
                <a:spcPts val="0"/>
              </a:spcAft>
              <a:buSzPts val="1600"/>
              <a:buChar char="•"/>
              <a:defRPr sz="2000"/>
            </a:lvl7pPr>
            <a:lvl8pPr indent="-330200" lvl="7" marL="3657600" algn="l">
              <a:lnSpc>
                <a:spcPct val="90000"/>
              </a:lnSpc>
              <a:spcBef>
                <a:spcPts val="400"/>
              </a:spcBef>
              <a:spcAft>
                <a:spcPts val="0"/>
              </a:spcAft>
              <a:buSzPts val="1600"/>
              <a:buChar char="•"/>
              <a:defRPr sz="2000"/>
            </a:lvl8pPr>
            <a:lvl9pPr indent="-330200" lvl="8" marL="4114800" algn="l">
              <a:lnSpc>
                <a:spcPct val="90000"/>
              </a:lnSpc>
              <a:spcBef>
                <a:spcPts val="400"/>
              </a:spcBef>
              <a:spcAft>
                <a:spcPts val="400"/>
              </a:spcAft>
              <a:buSzPts val="1600"/>
              <a:buChar char="•"/>
              <a:defRPr sz="2000"/>
            </a:lvl9pPr>
          </a:lstStyle>
          <a:p/>
        </p:txBody>
      </p:sp>
      <p:sp>
        <p:nvSpPr>
          <p:cNvPr id="42" name="Google Shape;42;p60"/>
          <p:cNvSpPr txBox="1"/>
          <p:nvPr>
            <p:ph idx="2" type="body"/>
          </p:nvPr>
        </p:nvSpPr>
        <p:spPr>
          <a:xfrm>
            <a:off x="1143000" y="2834640"/>
            <a:ext cx="3931920" cy="301752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43" name="Google Shape;43;p60"/>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0"/>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1200"/>
              <a:buFont typeface="Corbel"/>
              <a:buNone/>
              <a:defRPr/>
            </a:lvl1pPr>
            <a:lvl2pPr indent="0" lvl="1" marL="0" algn="r">
              <a:spcBef>
                <a:spcPts val="0"/>
              </a:spcBef>
              <a:spcAft>
                <a:spcPts val="0"/>
              </a:spcAft>
              <a:buClr>
                <a:schemeClr val="accent1"/>
              </a:buClr>
              <a:buSzPts val="1200"/>
              <a:buFont typeface="Corbel"/>
              <a:buNone/>
              <a:defRPr/>
            </a:lvl2pPr>
            <a:lvl3pPr indent="0" lvl="2" marL="0" algn="r">
              <a:spcBef>
                <a:spcPts val="0"/>
              </a:spcBef>
              <a:spcAft>
                <a:spcPts val="0"/>
              </a:spcAft>
              <a:buClr>
                <a:schemeClr val="accent1"/>
              </a:buClr>
              <a:buSzPts val="1200"/>
              <a:buFont typeface="Corbel"/>
              <a:buNone/>
              <a:defRPr/>
            </a:lvl3pPr>
            <a:lvl4pPr indent="0" lvl="3" marL="0" algn="r">
              <a:spcBef>
                <a:spcPts val="0"/>
              </a:spcBef>
              <a:spcAft>
                <a:spcPts val="0"/>
              </a:spcAft>
              <a:buClr>
                <a:schemeClr val="accent1"/>
              </a:buClr>
              <a:buSzPts val="1200"/>
              <a:buFont typeface="Corbel"/>
              <a:buNone/>
              <a:defRPr/>
            </a:lvl4pPr>
            <a:lvl5pPr indent="0" lvl="4" marL="0" algn="r">
              <a:spcBef>
                <a:spcPts val="0"/>
              </a:spcBef>
              <a:spcAft>
                <a:spcPts val="0"/>
              </a:spcAft>
              <a:buClr>
                <a:schemeClr val="accent1"/>
              </a:buClr>
              <a:buSzPts val="1200"/>
              <a:buFont typeface="Corbel"/>
              <a:buNone/>
              <a:defRPr/>
            </a:lvl5pPr>
            <a:lvl6pPr indent="0" lvl="5" marL="0" algn="r">
              <a:spcBef>
                <a:spcPts val="0"/>
              </a:spcBef>
              <a:spcAft>
                <a:spcPts val="0"/>
              </a:spcAft>
              <a:buClr>
                <a:schemeClr val="accent1"/>
              </a:buClr>
              <a:buSzPts val="1200"/>
              <a:buFont typeface="Corbel"/>
              <a:buNone/>
              <a:defRPr/>
            </a:lvl6pPr>
            <a:lvl7pPr indent="0" lvl="6" marL="0" algn="r">
              <a:spcBef>
                <a:spcPts val="0"/>
              </a:spcBef>
              <a:spcAft>
                <a:spcPts val="0"/>
              </a:spcAft>
              <a:buClr>
                <a:schemeClr val="accent1"/>
              </a:buClr>
              <a:buSzPts val="1200"/>
              <a:buFont typeface="Corbel"/>
              <a:buNone/>
              <a:defRPr/>
            </a:lvl7pPr>
            <a:lvl8pPr indent="0" lvl="7" marL="0" algn="r">
              <a:spcBef>
                <a:spcPts val="0"/>
              </a:spcBef>
              <a:spcAft>
                <a:spcPts val="0"/>
              </a:spcAft>
              <a:buClr>
                <a:schemeClr val="accent1"/>
              </a:buClr>
              <a:buSzPts val="1200"/>
              <a:buFont typeface="Corbel"/>
              <a:buNone/>
              <a:defRPr/>
            </a:lvl8pPr>
            <a:lvl9pPr indent="0" lvl="8" marL="0" algn="r">
              <a:spcBef>
                <a:spcPts val="0"/>
              </a:spcBef>
              <a:spcAft>
                <a:spcPts val="0"/>
              </a:spcAft>
              <a:buClr>
                <a:schemeClr val="accent1"/>
              </a:buClr>
              <a:buSzPts val="1200"/>
              <a:buFont typeface="Corbel"/>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6" name="Shape 46"/>
        <p:cNvGrpSpPr/>
        <p:nvPr/>
      </p:nvGrpSpPr>
      <p:grpSpPr>
        <a:xfrm>
          <a:off x="0" y="0"/>
          <a:ext cx="0" cy="0"/>
          <a:chOff x="0" y="0"/>
          <a:chExt cx="0" cy="0"/>
        </a:xfrm>
      </p:grpSpPr>
      <p:sp>
        <p:nvSpPr>
          <p:cNvPr id="47" name="Google Shape;47;p61"/>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1"/>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rgbClr val="FFFFFF"/>
              </a:buClr>
              <a:buSzPts val="7200"/>
              <a:buFont typeface="Corbel"/>
              <a:buNone/>
              <a:defRPr b="1" sz="720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1"/>
          <p:cNvSpPr txBox="1"/>
          <p:nvPr>
            <p:ph idx="1" type="subTitle"/>
          </p:nvPr>
        </p:nvSpPr>
        <p:spPr>
          <a:xfrm>
            <a:off x="1709530" y="3869634"/>
            <a:ext cx="8767860" cy="138816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400"/>
              </a:spcBef>
              <a:spcAft>
                <a:spcPts val="0"/>
              </a:spcAft>
              <a:buSzPts val="1760"/>
              <a:buNone/>
              <a:defRPr sz="2200">
                <a:solidFill>
                  <a:srgbClr val="FFFFFF"/>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p:txBody>
      </p:sp>
      <p:sp>
        <p:nvSpPr>
          <p:cNvPr id="50" name="Google Shape;50;p6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FFFFFF"/>
              </a:buClr>
              <a:buSzPts val="1200"/>
              <a:buFont typeface="Corbel"/>
              <a:buNone/>
              <a:defRPr sz="1200">
                <a:solidFill>
                  <a:srgbClr val="FFFFFF"/>
                </a:solidFill>
                <a:latin typeface="Corbel"/>
                <a:ea typeface="Corbel"/>
                <a:cs typeface="Corbel"/>
                <a:sym typeface="Corbel"/>
              </a:defRPr>
            </a:lvl1pPr>
            <a:lvl2pPr indent="0" lvl="1" marL="0" marR="0" algn="r">
              <a:spcBef>
                <a:spcPts val="0"/>
              </a:spcBef>
              <a:spcAft>
                <a:spcPts val="0"/>
              </a:spcAft>
              <a:buClr>
                <a:srgbClr val="FFFFFF"/>
              </a:buClr>
              <a:buSzPts val="1200"/>
              <a:buFont typeface="Corbel"/>
              <a:buNone/>
              <a:defRPr sz="1200">
                <a:solidFill>
                  <a:srgbClr val="FFFFFF"/>
                </a:solidFill>
                <a:latin typeface="Corbel"/>
                <a:ea typeface="Corbel"/>
                <a:cs typeface="Corbel"/>
                <a:sym typeface="Corbel"/>
              </a:defRPr>
            </a:lvl2pPr>
            <a:lvl3pPr indent="0" lvl="2" marL="0" marR="0" algn="r">
              <a:spcBef>
                <a:spcPts val="0"/>
              </a:spcBef>
              <a:spcAft>
                <a:spcPts val="0"/>
              </a:spcAft>
              <a:buClr>
                <a:srgbClr val="FFFFFF"/>
              </a:buClr>
              <a:buSzPts val="1200"/>
              <a:buFont typeface="Corbel"/>
              <a:buNone/>
              <a:defRPr sz="1200">
                <a:solidFill>
                  <a:srgbClr val="FFFFFF"/>
                </a:solidFill>
                <a:latin typeface="Corbel"/>
                <a:ea typeface="Corbel"/>
                <a:cs typeface="Corbel"/>
                <a:sym typeface="Corbel"/>
              </a:defRPr>
            </a:lvl3pPr>
            <a:lvl4pPr indent="0" lvl="3" marL="0" marR="0" algn="r">
              <a:spcBef>
                <a:spcPts val="0"/>
              </a:spcBef>
              <a:spcAft>
                <a:spcPts val="0"/>
              </a:spcAft>
              <a:buClr>
                <a:srgbClr val="FFFFFF"/>
              </a:buClr>
              <a:buSzPts val="1200"/>
              <a:buFont typeface="Corbel"/>
              <a:buNone/>
              <a:defRPr sz="1200">
                <a:solidFill>
                  <a:srgbClr val="FFFFFF"/>
                </a:solidFill>
                <a:latin typeface="Corbel"/>
                <a:ea typeface="Corbel"/>
                <a:cs typeface="Corbel"/>
                <a:sym typeface="Corbel"/>
              </a:defRPr>
            </a:lvl4pPr>
            <a:lvl5pPr indent="0" lvl="4" marL="0" marR="0" algn="r">
              <a:spcBef>
                <a:spcPts val="0"/>
              </a:spcBef>
              <a:spcAft>
                <a:spcPts val="0"/>
              </a:spcAft>
              <a:buClr>
                <a:srgbClr val="FFFFFF"/>
              </a:buClr>
              <a:buSzPts val="1200"/>
              <a:buFont typeface="Corbel"/>
              <a:buNone/>
              <a:defRPr sz="1200">
                <a:solidFill>
                  <a:srgbClr val="FFFFFF"/>
                </a:solidFill>
                <a:latin typeface="Corbel"/>
                <a:ea typeface="Corbel"/>
                <a:cs typeface="Corbel"/>
                <a:sym typeface="Corbel"/>
              </a:defRPr>
            </a:lvl5pPr>
            <a:lvl6pPr indent="0" lvl="5" marL="0" marR="0" algn="r">
              <a:spcBef>
                <a:spcPts val="0"/>
              </a:spcBef>
              <a:spcAft>
                <a:spcPts val="0"/>
              </a:spcAft>
              <a:buClr>
                <a:srgbClr val="FFFFFF"/>
              </a:buClr>
              <a:buSzPts val="1200"/>
              <a:buFont typeface="Corbel"/>
              <a:buNone/>
              <a:defRPr sz="1200">
                <a:solidFill>
                  <a:srgbClr val="FFFFFF"/>
                </a:solidFill>
                <a:latin typeface="Corbel"/>
                <a:ea typeface="Corbel"/>
                <a:cs typeface="Corbel"/>
                <a:sym typeface="Corbel"/>
              </a:defRPr>
            </a:lvl6pPr>
            <a:lvl7pPr indent="0" lvl="6" marL="0" marR="0" algn="r">
              <a:spcBef>
                <a:spcPts val="0"/>
              </a:spcBef>
              <a:spcAft>
                <a:spcPts val="0"/>
              </a:spcAft>
              <a:buClr>
                <a:srgbClr val="FFFFFF"/>
              </a:buClr>
              <a:buSzPts val="1200"/>
              <a:buFont typeface="Corbel"/>
              <a:buNone/>
              <a:defRPr sz="1200">
                <a:solidFill>
                  <a:srgbClr val="FFFFFF"/>
                </a:solidFill>
                <a:latin typeface="Corbel"/>
                <a:ea typeface="Corbel"/>
                <a:cs typeface="Corbel"/>
                <a:sym typeface="Corbel"/>
              </a:defRPr>
            </a:lvl7pPr>
            <a:lvl8pPr indent="0" lvl="7" marL="0" marR="0" algn="r">
              <a:spcBef>
                <a:spcPts val="0"/>
              </a:spcBef>
              <a:spcAft>
                <a:spcPts val="0"/>
              </a:spcAft>
              <a:buClr>
                <a:srgbClr val="FFFFFF"/>
              </a:buClr>
              <a:buSzPts val="1200"/>
              <a:buFont typeface="Corbel"/>
              <a:buNone/>
              <a:defRPr sz="1200">
                <a:solidFill>
                  <a:srgbClr val="FFFFFF"/>
                </a:solidFill>
                <a:latin typeface="Corbel"/>
                <a:ea typeface="Corbel"/>
                <a:cs typeface="Corbel"/>
                <a:sym typeface="Corbel"/>
              </a:defRPr>
            </a:lvl8pPr>
            <a:lvl9pPr indent="0" lvl="8" marL="0" marR="0" algn="r">
              <a:spcBef>
                <a:spcPts val="0"/>
              </a:spcBef>
              <a:spcAft>
                <a:spcPts val="0"/>
              </a:spcAft>
              <a:buClr>
                <a:srgbClr val="FFFFFF"/>
              </a:buClr>
              <a:buSzPts val="1200"/>
              <a:buFont typeface="Corbel"/>
              <a:buNone/>
              <a:defRPr sz="1200">
                <a:solidFill>
                  <a:srgbClr val="FFFFFF"/>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SG"/>
              <a:t>‹#›</a:t>
            </a:fld>
            <a:endParaRPr/>
          </a:p>
        </p:txBody>
      </p:sp>
      <p:cxnSp>
        <p:nvCxnSpPr>
          <p:cNvPr id="53" name="Google Shape;53;p61"/>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sp>
        <p:nvSpPr>
          <p:cNvPr id="55" name="Google Shape;55;p62"/>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lvl1pPr lvl="0" algn="ctr">
              <a:lnSpc>
                <a:spcPct val="85000"/>
              </a:lnSpc>
              <a:spcBef>
                <a:spcPts val="0"/>
              </a:spcBef>
              <a:spcAft>
                <a:spcPts val="0"/>
              </a:spcAft>
              <a:buClr>
                <a:schemeClr val="accent1"/>
              </a:buClr>
              <a:buSzPts val="7200"/>
              <a:buFont typeface="Corbel"/>
              <a:buNone/>
              <a:defRPr b="0"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2"/>
          <p:cNvSpPr txBox="1"/>
          <p:nvPr>
            <p:ph idx="1" type="body"/>
          </p:nvPr>
        </p:nvSpPr>
        <p:spPr>
          <a:xfrm>
            <a:off x="1709928" y="4154520"/>
            <a:ext cx="8769096" cy="1363806"/>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400"/>
              </a:spcBef>
              <a:spcAft>
                <a:spcPts val="0"/>
              </a:spcAft>
              <a:buSzPts val="1760"/>
              <a:buNone/>
              <a:defRPr sz="2200">
                <a:solidFill>
                  <a:schemeClr val="accent1"/>
                </a:solidFill>
              </a:defRPr>
            </a:lvl1pPr>
            <a:lvl2pPr indent="-228600" lvl="1" marL="914400" algn="l">
              <a:lnSpc>
                <a:spcPct val="90000"/>
              </a:lnSpc>
              <a:spcBef>
                <a:spcPts val="200"/>
              </a:spcBef>
              <a:spcAft>
                <a:spcPts val="0"/>
              </a:spcAft>
              <a:buSzPts val="1440"/>
              <a:buNone/>
              <a:defRPr sz="1800">
                <a:solidFill>
                  <a:srgbClr val="888888"/>
                </a:solidFill>
              </a:defRPr>
            </a:lvl2pPr>
            <a:lvl3pPr indent="-228600" lvl="2" marL="1371600" algn="l">
              <a:lnSpc>
                <a:spcPct val="90000"/>
              </a:lnSpc>
              <a:spcBef>
                <a:spcPts val="400"/>
              </a:spcBef>
              <a:spcAft>
                <a:spcPts val="0"/>
              </a:spcAft>
              <a:buSzPts val="1280"/>
              <a:buNone/>
              <a:defRPr sz="1600">
                <a:solidFill>
                  <a:srgbClr val="888888"/>
                </a:solidFill>
              </a:defRPr>
            </a:lvl3pPr>
            <a:lvl4pPr indent="-228600" lvl="3" marL="1828800" algn="l">
              <a:lnSpc>
                <a:spcPct val="90000"/>
              </a:lnSpc>
              <a:spcBef>
                <a:spcPts val="400"/>
              </a:spcBef>
              <a:spcAft>
                <a:spcPts val="0"/>
              </a:spcAft>
              <a:buSzPts val="1120"/>
              <a:buNone/>
              <a:defRPr sz="1400">
                <a:solidFill>
                  <a:srgbClr val="888888"/>
                </a:solidFill>
              </a:defRPr>
            </a:lvl4pPr>
            <a:lvl5pPr indent="-228600" lvl="4" marL="2286000" algn="l">
              <a:lnSpc>
                <a:spcPct val="90000"/>
              </a:lnSpc>
              <a:spcBef>
                <a:spcPts val="400"/>
              </a:spcBef>
              <a:spcAft>
                <a:spcPts val="0"/>
              </a:spcAft>
              <a:buSzPts val="1120"/>
              <a:buNone/>
              <a:defRPr sz="1400">
                <a:solidFill>
                  <a:srgbClr val="888888"/>
                </a:solidFill>
              </a:defRPr>
            </a:lvl5pPr>
            <a:lvl6pPr indent="-228600" lvl="5" marL="2743200" algn="l">
              <a:lnSpc>
                <a:spcPct val="90000"/>
              </a:lnSpc>
              <a:spcBef>
                <a:spcPts val="400"/>
              </a:spcBef>
              <a:spcAft>
                <a:spcPts val="0"/>
              </a:spcAft>
              <a:buSzPts val="1120"/>
              <a:buNone/>
              <a:defRPr sz="1400">
                <a:solidFill>
                  <a:srgbClr val="888888"/>
                </a:solidFill>
              </a:defRPr>
            </a:lvl6pPr>
            <a:lvl7pPr indent="-228600" lvl="6" marL="3200400" algn="l">
              <a:lnSpc>
                <a:spcPct val="90000"/>
              </a:lnSpc>
              <a:spcBef>
                <a:spcPts val="400"/>
              </a:spcBef>
              <a:spcAft>
                <a:spcPts val="0"/>
              </a:spcAft>
              <a:buSzPts val="1120"/>
              <a:buNone/>
              <a:defRPr sz="1400">
                <a:solidFill>
                  <a:srgbClr val="888888"/>
                </a:solidFill>
              </a:defRPr>
            </a:lvl7pPr>
            <a:lvl8pPr indent="-228600" lvl="7" marL="3657600" algn="l">
              <a:lnSpc>
                <a:spcPct val="90000"/>
              </a:lnSpc>
              <a:spcBef>
                <a:spcPts val="400"/>
              </a:spcBef>
              <a:spcAft>
                <a:spcPts val="0"/>
              </a:spcAft>
              <a:buSzPts val="1120"/>
              <a:buNone/>
              <a:defRPr sz="1400">
                <a:solidFill>
                  <a:srgbClr val="888888"/>
                </a:solidFill>
              </a:defRPr>
            </a:lvl8pPr>
            <a:lvl9pPr indent="-228600" lvl="8" marL="4114800" algn="l">
              <a:lnSpc>
                <a:spcPct val="90000"/>
              </a:lnSpc>
              <a:spcBef>
                <a:spcPts val="400"/>
              </a:spcBef>
              <a:spcAft>
                <a:spcPts val="400"/>
              </a:spcAft>
              <a:buSzPts val="1120"/>
              <a:buNone/>
              <a:defRPr sz="1400">
                <a:solidFill>
                  <a:srgbClr val="888888"/>
                </a:solidFill>
              </a:defRPr>
            </a:lvl9pPr>
          </a:lstStyle>
          <a:p/>
        </p:txBody>
      </p:sp>
      <p:sp>
        <p:nvSpPr>
          <p:cNvPr id="57" name="Google Shape;57;p6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1200"/>
              <a:buFont typeface="Corbel"/>
              <a:buNone/>
              <a:defRPr/>
            </a:lvl1pPr>
            <a:lvl2pPr indent="0" lvl="1" marL="0" algn="r">
              <a:spcBef>
                <a:spcPts val="0"/>
              </a:spcBef>
              <a:spcAft>
                <a:spcPts val="0"/>
              </a:spcAft>
              <a:buClr>
                <a:schemeClr val="accent1"/>
              </a:buClr>
              <a:buSzPts val="1200"/>
              <a:buFont typeface="Corbel"/>
              <a:buNone/>
              <a:defRPr/>
            </a:lvl2pPr>
            <a:lvl3pPr indent="0" lvl="2" marL="0" algn="r">
              <a:spcBef>
                <a:spcPts val="0"/>
              </a:spcBef>
              <a:spcAft>
                <a:spcPts val="0"/>
              </a:spcAft>
              <a:buClr>
                <a:schemeClr val="accent1"/>
              </a:buClr>
              <a:buSzPts val="1200"/>
              <a:buFont typeface="Corbel"/>
              <a:buNone/>
              <a:defRPr/>
            </a:lvl3pPr>
            <a:lvl4pPr indent="0" lvl="3" marL="0" algn="r">
              <a:spcBef>
                <a:spcPts val="0"/>
              </a:spcBef>
              <a:spcAft>
                <a:spcPts val="0"/>
              </a:spcAft>
              <a:buClr>
                <a:schemeClr val="accent1"/>
              </a:buClr>
              <a:buSzPts val="1200"/>
              <a:buFont typeface="Corbel"/>
              <a:buNone/>
              <a:defRPr/>
            </a:lvl4pPr>
            <a:lvl5pPr indent="0" lvl="4" marL="0" algn="r">
              <a:spcBef>
                <a:spcPts val="0"/>
              </a:spcBef>
              <a:spcAft>
                <a:spcPts val="0"/>
              </a:spcAft>
              <a:buClr>
                <a:schemeClr val="accent1"/>
              </a:buClr>
              <a:buSzPts val="1200"/>
              <a:buFont typeface="Corbel"/>
              <a:buNone/>
              <a:defRPr/>
            </a:lvl5pPr>
            <a:lvl6pPr indent="0" lvl="5" marL="0" algn="r">
              <a:spcBef>
                <a:spcPts val="0"/>
              </a:spcBef>
              <a:spcAft>
                <a:spcPts val="0"/>
              </a:spcAft>
              <a:buClr>
                <a:schemeClr val="accent1"/>
              </a:buClr>
              <a:buSzPts val="1200"/>
              <a:buFont typeface="Corbel"/>
              <a:buNone/>
              <a:defRPr/>
            </a:lvl6pPr>
            <a:lvl7pPr indent="0" lvl="6" marL="0" algn="r">
              <a:spcBef>
                <a:spcPts val="0"/>
              </a:spcBef>
              <a:spcAft>
                <a:spcPts val="0"/>
              </a:spcAft>
              <a:buClr>
                <a:schemeClr val="accent1"/>
              </a:buClr>
              <a:buSzPts val="1200"/>
              <a:buFont typeface="Corbel"/>
              <a:buNone/>
              <a:defRPr/>
            </a:lvl7pPr>
            <a:lvl8pPr indent="0" lvl="7" marL="0" algn="r">
              <a:spcBef>
                <a:spcPts val="0"/>
              </a:spcBef>
              <a:spcAft>
                <a:spcPts val="0"/>
              </a:spcAft>
              <a:buClr>
                <a:schemeClr val="accent1"/>
              </a:buClr>
              <a:buSzPts val="1200"/>
              <a:buFont typeface="Corbel"/>
              <a:buNone/>
              <a:defRPr/>
            </a:lvl8pPr>
            <a:lvl9pPr indent="0" lvl="8" marL="0" algn="r">
              <a:spcBef>
                <a:spcPts val="0"/>
              </a:spcBef>
              <a:spcAft>
                <a:spcPts val="0"/>
              </a:spcAft>
              <a:buClr>
                <a:schemeClr val="accent1"/>
              </a:buClr>
              <a:buSzPts val="1200"/>
              <a:buFont typeface="Corbel"/>
              <a:buNone/>
              <a:defRPr/>
            </a:lvl9pPr>
          </a:lstStyle>
          <a:p>
            <a:pPr indent="0" lvl="0" marL="0" rtl="0" algn="r">
              <a:spcBef>
                <a:spcPts val="0"/>
              </a:spcBef>
              <a:spcAft>
                <a:spcPts val="0"/>
              </a:spcAft>
              <a:buNone/>
            </a:pPr>
            <a:fld id="{00000000-1234-1234-1234-123412341234}" type="slidenum">
              <a:rPr lang="en-SG"/>
              <a:t>‹#›</a:t>
            </a:fld>
            <a:endParaRPr/>
          </a:p>
        </p:txBody>
      </p:sp>
      <p:cxnSp>
        <p:nvCxnSpPr>
          <p:cNvPr id="60" name="Google Shape;60;p62"/>
          <p:cNvCxnSpPr/>
          <p:nvPr/>
        </p:nvCxnSpPr>
        <p:spPr>
          <a:xfrm>
            <a:off x="1981200" y="4020408"/>
            <a:ext cx="8229601" cy="0"/>
          </a:xfrm>
          <a:prstGeom prst="straightConnector1">
            <a:avLst/>
          </a:prstGeom>
          <a:noFill/>
          <a:ln cap="flat" cmpd="sng" w="1000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1" name="Shape 61"/>
        <p:cNvGrpSpPr/>
        <p:nvPr/>
      </p:nvGrpSpPr>
      <p:grpSpPr>
        <a:xfrm>
          <a:off x="0" y="0"/>
          <a:ext cx="0" cy="0"/>
          <a:chOff x="0" y="0"/>
          <a:chExt cx="0" cy="0"/>
        </a:xfrm>
      </p:grpSpPr>
      <p:sp>
        <p:nvSpPr>
          <p:cNvPr id="62" name="Google Shape;62;p63"/>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3"/>
          <p:cNvSpPr txBox="1"/>
          <p:nvPr>
            <p:ph idx="1" type="body"/>
          </p:nvPr>
        </p:nvSpPr>
        <p:spPr>
          <a:xfrm>
            <a:off x="1143000" y="2001511"/>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64" name="Google Shape;64;p63"/>
          <p:cNvSpPr txBox="1"/>
          <p:nvPr>
            <p:ph idx="2" type="body"/>
          </p:nvPr>
        </p:nvSpPr>
        <p:spPr>
          <a:xfrm>
            <a:off x="1143000" y="2721483"/>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65" name="Google Shape;65;p63"/>
          <p:cNvSpPr txBox="1"/>
          <p:nvPr>
            <p:ph idx="3" type="body"/>
          </p:nvPr>
        </p:nvSpPr>
        <p:spPr>
          <a:xfrm>
            <a:off x="6269173" y="1999032"/>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66" name="Google Shape;66;p63"/>
          <p:cNvSpPr txBox="1"/>
          <p:nvPr>
            <p:ph idx="4" type="body"/>
          </p:nvPr>
        </p:nvSpPr>
        <p:spPr>
          <a:xfrm>
            <a:off x="6269173" y="2719322"/>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67" name="Google Shape;67;p63"/>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63"/>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1200"/>
              <a:buFont typeface="Corbel"/>
              <a:buNone/>
              <a:defRPr/>
            </a:lvl1pPr>
            <a:lvl2pPr indent="0" lvl="1" marL="0" algn="r">
              <a:spcBef>
                <a:spcPts val="0"/>
              </a:spcBef>
              <a:spcAft>
                <a:spcPts val="0"/>
              </a:spcAft>
              <a:buClr>
                <a:schemeClr val="accent1"/>
              </a:buClr>
              <a:buSzPts val="1200"/>
              <a:buFont typeface="Corbel"/>
              <a:buNone/>
              <a:defRPr/>
            </a:lvl2pPr>
            <a:lvl3pPr indent="0" lvl="2" marL="0" algn="r">
              <a:spcBef>
                <a:spcPts val="0"/>
              </a:spcBef>
              <a:spcAft>
                <a:spcPts val="0"/>
              </a:spcAft>
              <a:buClr>
                <a:schemeClr val="accent1"/>
              </a:buClr>
              <a:buSzPts val="1200"/>
              <a:buFont typeface="Corbel"/>
              <a:buNone/>
              <a:defRPr/>
            </a:lvl3pPr>
            <a:lvl4pPr indent="0" lvl="3" marL="0" algn="r">
              <a:spcBef>
                <a:spcPts val="0"/>
              </a:spcBef>
              <a:spcAft>
                <a:spcPts val="0"/>
              </a:spcAft>
              <a:buClr>
                <a:schemeClr val="accent1"/>
              </a:buClr>
              <a:buSzPts val="1200"/>
              <a:buFont typeface="Corbel"/>
              <a:buNone/>
              <a:defRPr/>
            </a:lvl4pPr>
            <a:lvl5pPr indent="0" lvl="4" marL="0" algn="r">
              <a:spcBef>
                <a:spcPts val="0"/>
              </a:spcBef>
              <a:spcAft>
                <a:spcPts val="0"/>
              </a:spcAft>
              <a:buClr>
                <a:schemeClr val="accent1"/>
              </a:buClr>
              <a:buSzPts val="1200"/>
              <a:buFont typeface="Corbel"/>
              <a:buNone/>
              <a:defRPr/>
            </a:lvl5pPr>
            <a:lvl6pPr indent="0" lvl="5" marL="0" algn="r">
              <a:spcBef>
                <a:spcPts val="0"/>
              </a:spcBef>
              <a:spcAft>
                <a:spcPts val="0"/>
              </a:spcAft>
              <a:buClr>
                <a:schemeClr val="accent1"/>
              </a:buClr>
              <a:buSzPts val="1200"/>
              <a:buFont typeface="Corbel"/>
              <a:buNone/>
              <a:defRPr/>
            </a:lvl6pPr>
            <a:lvl7pPr indent="0" lvl="6" marL="0" algn="r">
              <a:spcBef>
                <a:spcPts val="0"/>
              </a:spcBef>
              <a:spcAft>
                <a:spcPts val="0"/>
              </a:spcAft>
              <a:buClr>
                <a:schemeClr val="accent1"/>
              </a:buClr>
              <a:buSzPts val="1200"/>
              <a:buFont typeface="Corbel"/>
              <a:buNone/>
              <a:defRPr/>
            </a:lvl7pPr>
            <a:lvl8pPr indent="0" lvl="7" marL="0" algn="r">
              <a:spcBef>
                <a:spcPts val="0"/>
              </a:spcBef>
              <a:spcAft>
                <a:spcPts val="0"/>
              </a:spcAft>
              <a:buClr>
                <a:schemeClr val="accent1"/>
              </a:buClr>
              <a:buSzPts val="1200"/>
              <a:buFont typeface="Corbel"/>
              <a:buNone/>
              <a:defRPr/>
            </a:lvl8pPr>
            <a:lvl9pPr indent="0" lvl="8" marL="0" algn="r">
              <a:spcBef>
                <a:spcPts val="0"/>
              </a:spcBef>
              <a:spcAft>
                <a:spcPts val="0"/>
              </a:spcAft>
              <a:buClr>
                <a:schemeClr val="accent1"/>
              </a:buClr>
              <a:buSzPts val="1200"/>
              <a:buFont typeface="Corbel"/>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64"/>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64"/>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4"/>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accent1"/>
              </a:buClr>
              <a:buSzPts val="1200"/>
              <a:buFont typeface="Corbel"/>
              <a:buNone/>
              <a:defRPr/>
            </a:lvl1pPr>
            <a:lvl2pPr indent="0" lvl="1" marL="0" algn="r">
              <a:spcBef>
                <a:spcPts val="0"/>
              </a:spcBef>
              <a:spcAft>
                <a:spcPts val="0"/>
              </a:spcAft>
              <a:buClr>
                <a:schemeClr val="accent1"/>
              </a:buClr>
              <a:buSzPts val="1200"/>
              <a:buFont typeface="Corbel"/>
              <a:buNone/>
              <a:defRPr/>
            </a:lvl2pPr>
            <a:lvl3pPr indent="0" lvl="2" marL="0" algn="r">
              <a:spcBef>
                <a:spcPts val="0"/>
              </a:spcBef>
              <a:spcAft>
                <a:spcPts val="0"/>
              </a:spcAft>
              <a:buClr>
                <a:schemeClr val="accent1"/>
              </a:buClr>
              <a:buSzPts val="1200"/>
              <a:buFont typeface="Corbel"/>
              <a:buNone/>
              <a:defRPr/>
            </a:lvl3pPr>
            <a:lvl4pPr indent="0" lvl="3" marL="0" algn="r">
              <a:spcBef>
                <a:spcPts val="0"/>
              </a:spcBef>
              <a:spcAft>
                <a:spcPts val="0"/>
              </a:spcAft>
              <a:buClr>
                <a:schemeClr val="accent1"/>
              </a:buClr>
              <a:buSzPts val="1200"/>
              <a:buFont typeface="Corbel"/>
              <a:buNone/>
              <a:defRPr/>
            </a:lvl4pPr>
            <a:lvl5pPr indent="0" lvl="4" marL="0" algn="r">
              <a:spcBef>
                <a:spcPts val="0"/>
              </a:spcBef>
              <a:spcAft>
                <a:spcPts val="0"/>
              </a:spcAft>
              <a:buClr>
                <a:schemeClr val="accent1"/>
              </a:buClr>
              <a:buSzPts val="1200"/>
              <a:buFont typeface="Corbel"/>
              <a:buNone/>
              <a:defRPr/>
            </a:lvl5pPr>
            <a:lvl6pPr indent="0" lvl="5" marL="0" algn="r">
              <a:spcBef>
                <a:spcPts val="0"/>
              </a:spcBef>
              <a:spcAft>
                <a:spcPts val="0"/>
              </a:spcAft>
              <a:buClr>
                <a:schemeClr val="accent1"/>
              </a:buClr>
              <a:buSzPts val="1200"/>
              <a:buFont typeface="Corbel"/>
              <a:buNone/>
              <a:defRPr/>
            </a:lvl6pPr>
            <a:lvl7pPr indent="0" lvl="6" marL="0" algn="r">
              <a:spcBef>
                <a:spcPts val="0"/>
              </a:spcBef>
              <a:spcAft>
                <a:spcPts val="0"/>
              </a:spcAft>
              <a:buClr>
                <a:schemeClr val="accent1"/>
              </a:buClr>
              <a:buSzPts val="1200"/>
              <a:buFont typeface="Corbel"/>
              <a:buNone/>
              <a:defRPr/>
            </a:lvl7pPr>
            <a:lvl8pPr indent="0" lvl="7" marL="0" algn="r">
              <a:spcBef>
                <a:spcPts val="0"/>
              </a:spcBef>
              <a:spcAft>
                <a:spcPts val="0"/>
              </a:spcAft>
              <a:buClr>
                <a:schemeClr val="accent1"/>
              </a:buClr>
              <a:buSzPts val="1200"/>
              <a:buFont typeface="Corbel"/>
              <a:buNone/>
              <a:defRPr/>
            </a:lvl8pPr>
            <a:lvl9pPr indent="0" lvl="8" marL="0" algn="r">
              <a:spcBef>
                <a:spcPts val="0"/>
              </a:spcBef>
              <a:spcAft>
                <a:spcPts val="0"/>
              </a:spcAft>
              <a:buClr>
                <a:schemeClr val="accent1"/>
              </a:buClr>
              <a:buSzPts val="1200"/>
              <a:buFont typeface="Corbel"/>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 name="Shape 9"/>
        <p:cNvGrpSpPr/>
        <p:nvPr/>
      </p:nvGrpSpPr>
      <p:grpSpPr>
        <a:xfrm>
          <a:off x="0" y="0"/>
          <a:ext cx="0" cy="0"/>
          <a:chOff x="0" y="0"/>
          <a:chExt cx="0" cy="0"/>
        </a:xfrm>
      </p:grpSpPr>
      <p:sp>
        <p:nvSpPr>
          <p:cNvPr id="10" name="Google Shape;10;p55"/>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55"/>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4400"/>
              <a:buFont typeface="Corbel"/>
              <a:buNone/>
              <a:defRPr b="0" i="0" sz="4400" u="none" cap="none" strike="noStrike">
                <a:solidFill>
                  <a:schemeClr val="accen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55"/>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40360" lvl="0" marL="457200" marR="0" rtl="0" algn="l">
              <a:lnSpc>
                <a:spcPct val="90000"/>
              </a:lnSpc>
              <a:spcBef>
                <a:spcPts val="1400"/>
              </a:spcBef>
              <a:spcAft>
                <a:spcPts val="0"/>
              </a:spcAft>
              <a:buClr>
                <a:schemeClr val="accent1"/>
              </a:buClr>
              <a:buSzPts val="1760"/>
              <a:buFont typeface="Corbel"/>
              <a:buChar char="•"/>
              <a:defRPr b="0" i="0" sz="2200" u="none" cap="none" strike="noStrike">
                <a:solidFill>
                  <a:schemeClr val="accent1"/>
                </a:solidFill>
                <a:latin typeface="Corbel"/>
                <a:ea typeface="Corbel"/>
                <a:cs typeface="Corbel"/>
                <a:sym typeface="Corbel"/>
              </a:defRPr>
            </a:lvl1pPr>
            <a:lvl2pPr indent="-330200" lvl="1" marL="914400" marR="0" rtl="0" algn="l">
              <a:lnSpc>
                <a:spcPct val="90000"/>
              </a:lnSpc>
              <a:spcBef>
                <a:spcPts val="200"/>
              </a:spcBef>
              <a:spcAft>
                <a:spcPts val="0"/>
              </a:spcAft>
              <a:buClr>
                <a:schemeClr val="accent1"/>
              </a:buClr>
              <a:buSzPts val="1600"/>
              <a:buFont typeface="Corbel"/>
              <a:buChar char="•"/>
              <a:defRPr b="0" i="0" sz="2000" u="none" cap="none" strike="noStrike">
                <a:solidFill>
                  <a:schemeClr val="accent1"/>
                </a:solidFill>
                <a:latin typeface="Corbel"/>
                <a:ea typeface="Corbel"/>
                <a:cs typeface="Corbel"/>
                <a:sym typeface="Corbel"/>
              </a:defRPr>
            </a:lvl2pPr>
            <a:lvl3pPr indent="-320039" lvl="2" marL="1371600" marR="0" rtl="0" algn="l">
              <a:lnSpc>
                <a:spcPct val="90000"/>
              </a:lnSpc>
              <a:spcBef>
                <a:spcPts val="400"/>
              </a:spcBef>
              <a:spcAft>
                <a:spcPts val="0"/>
              </a:spcAft>
              <a:buClr>
                <a:schemeClr val="accent1"/>
              </a:buClr>
              <a:buSzPts val="1440"/>
              <a:buFont typeface="Corbel"/>
              <a:buChar char="•"/>
              <a:defRPr b="0" i="0" sz="1800" u="none" cap="none" strike="noStrike">
                <a:solidFill>
                  <a:schemeClr val="accent1"/>
                </a:solidFill>
                <a:latin typeface="Corbel"/>
                <a:ea typeface="Corbel"/>
                <a:cs typeface="Corbel"/>
                <a:sym typeface="Corbel"/>
              </a:defRPr>
            </a:lvl3pPr>
            <a:lvl4pPr indent="-309880" lvl="3" marL="18288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4pPr>
            <a:lvl5pPr indent="-309879" lvl="4" marL="22860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5pPr>
            <a:lvl6pPr indent="-309879" lvl="5" marL="27432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6pPr>
            <a:lvl7pPr indent="-309879" lvl="6" marL="32004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7pPr>
            <a:lvl8pPr indent="-309879" lvl="7" marL="36576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8pPr>
            <a:lvl9pPr indent="-309879" lvl="8" marL="4114800" marR="0" rtl="0" algn="l">
              <a:lnSpc>
                <a:spcPct val="90000"/>
              </a:lnSpc>
              <a:spcBef>
                <a:spcPts val="400"/>
              </a:spcBef>
              <a:spcAft>
                <a:spcPts val="40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9pPr>
          </a:lstStyle>
          <a:p/>
        </p:txBody>
      </p:sp>
      <p:sp>
        <p:nvSpPr>
          <p:cNvPr id="13" name="Google Shape;13;p55"/>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4" name="Google Shape;14;p55"/>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5" name="Google Shape;15;p5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chemeClr val="accent1"/>
              </a:buClr>
              <a:buSzPts val="1200"/>
              <a:buFont typeface="Corbel"/>
              <a:buNone/>
              <a:defRPr b="0" i="0" sz="1200" u="none" cap="none" strike="noStrike">
                <a:solidFill>
                  <a:schemeClr val="accent1"/>
                </a:solidFill>
                <a:latin typeface="Corbel"/>
                <a:ea typeface="Corbel"/>
                <a:cs typeface="Corbel"/>
                <a:sym typeface="Corbel"/>
              </a:defRPr>
            </a:lvl1pPr>
            <a:lvl2pPr indent="0" lvl="1" marL="0" marR="0" rtl="0" algn="r">
              <a:spcBef>
                <a:spcPts val="0"/>
              </a:spcBef>
              <a:spcAft>
                <a:spcPts val="0"/>
              </a:spcAft>
              <a:buClr>
                <a:schemeClr val="accent1"/>
              </a:buClr>
              <a:buSzPts val="1200"/>
              <a:buFont typeface="Corbel"/>
              <a:buNone/>
              <a:defRPr b="0" i="0" sz="1200" u="none" cap="none" strike="noStrike">
                <a:solidFill>
                  <a:schemeClr val="accent1"/>
                </a:solidFill>
                <a:latin typeface="Corbel"/>
                <a:ea typeface="Corbel"/>
                <a:cs typeface="Corbel"/>
                <a:sym typeface="Corbel"/>
              </a:defRPr>
            </a:lvl2pPr>
            <a:lvl3pPr indent="0" lvl="2" marL="0" marR="0" rtl="0" algn="r">
              <a:spcBef>
                <a:spcPts val="0"/>
              </a:spcBef>
              <a:spcAft>
                <a:spcPts val="0"/>
              </a:spcAft>
              <a:buClr>
                <a:schemeClr val="accent1"/>
              </a:buClr>
              <a:buSzPts val="1200"/>
              <a:buFont typeface="Corbel"/>
              <a:buNone/>
              <a:defRPr b="0" i="0" sz="1200" u="none" cap="none" strike="noStrike">
                <a:solidFill>
                  <a:schemeClr val="accent1"/>
                </a:solidFill>
                <a:latin typeface="Corbel"/>
                <a:ea typeface="Corbel"/>
                <a:cs typeface="Corbel"/>
                <a:sym typeface="Corbel"/>
              </a:defRPr>
            </a:lvl3pPr>
            <a:lvl4pPr indent="0" lvl="3" marL="0" marR="0" rtl="0" algn="r">
              <a:spcBef>
                <a:spcPts val="0"/>
              </a:spcBef>
              <a:spcAft>
                <a:spcPts val="0"/>
              </a:spcAft>
              <a:buClr>
                <a:schemeClr val="accent1"/>
              </a:buClr>
              <a:buSzPts val="1200"/>
              <a:buFont typeface="Corbel"/>
              <a:buNone/>
              <a:defRPr b="0" i="0" sz="1200" u="none" cap="none" strike="noStrike">
                <a:solidFill>
                  <a:schemeClr val="accent1"/>
                </a:solidFill>
                <a:latin typeface="Corbel"/>
                <a:ea typeface="Corbel"/>
                <a:cs typeface="Corbel"/>
                <a:sym typeface="Corbel"/>
              </a:defRPr>
            </a:lvl4pPr>
            <a:lvl5pPr indent="0" lvl="4" marL="0" marR="0" rtl="0" algn="r">
              <a:spcBef>
                <a:spcPts val="0"/>
              </a:spcBef>
              <a:spcAft>
                <a:spcPts val="0"/>
              </a:spcAft>
              <a:buClr>
                <a:schemeClr val="accent1"/>
              </a:buClr>
              <a:buSzPts val="1200"/>
              <a:buFont typeface="Corbel"/>
              <a:buNone/>
              <a:defRPr b="0" i="0" sz="1200" u="none" cap="none" strike="noStrike">
                <a:solidFill>
                  <a:schemeClr val="accent1"/>
                </a:solidFill>
                <a:latin typeface="Corbel"/>
                <a:ea typeface="Corbel"/>
                <a:cs typeface="Corbel"/>
                <a:sym typeface="Corbel"/>
              </a:defRPr>
            </a:lvl5pPr>
            <a:lvl6pPr indent="0" lvl="5" marL="0" marR="0" rtl="0" algn="r">
              <a:spcBef>
                <a:spcPts val="0"/>
              </a:spcBef>
              <a:spcAft>
                <a:spcPts val="0"/>
              </a:spcAft>
              <a:buClr>
                <a:schemeClr val="accent1"/>
              </a:buClr>
              <a:buSzPts val="1200"/>
              <a:buFont typeface="Corbel"/>
              <a:buNone/>
              <a:defRPr b="0" i="0" sz="1200" u="none" cap="none" strike="noStrike">
                <a:solidFill>
                  <a:schemeClr val="accent1"/>
                </a:solidFill>
                <a:latin typeface="Corbel"/>
                <a:ea typeface="Corbel"/>
                <a:cs typeface="Corbel"/>
                <a:sym typeface="Corbel"/>
              </a:defRPr>
            </a:lvl6pPr>
            <a:lvl7pPr indent="0" lvl="6" marL="0" marR="0" rtl="0" algn="r">
              <a:spcBef>
                <a:spcPts val="0"/>
              </a:spcBef>
              <a:spcAft>
                <a:spcPts val="0"/>
              </a:spcAft>
              <a:buClr>
                <a:schemeClr val="accent1"/>
              </a:buClr>
              <a:buSzPts val="1200"/>
              <a:buFont typeface="Corbel"/>
              <a:buNone/>
              <a:defRPr b="0" i="0" sz="1200" u="none" cap="none" strike="noStrike">
                <a:solidFill>
                  <a:schemeClr val="accent1"/>
                </a:solidFill>
                <a:latin typeface="Corbel"/>
                <a:ea typeface="Corbel"/>
                <a:cs typeface="Corbel"/>
                <a:sym typeface="Corbel"/>
              </a:defRPr>
            </a:lvl7pPr>
            <a:lvl8pPr indent="0" lvl="7" marL="0" marR="0" rtl="0" algn="r">
              <a:spcBef>
                <a:spcPts val="0"/>
              </a:spcBef>
              <a:spcAft>
                <a:spcPts val="0"/>
              </a:spcAft>
              <a:buClr>
                <a:schemeClr val="accent1"/>
              </a:buClr>
              <a:buSzPts val="1200"/>
              <a:buFont typeface="Corbel"/>
              <a:buNone/>
              <a:defRPr b="0" i="0" sz="1200" u="none" cap="none" strike="noStrike">
                <a:solidFill>
                  <a:schemeClr val="accent1"/>
                </a:solidFill>
                <a:latin typeface="Corbel"/>
                <a:ea typeface="Corbel"/>
                <a:cs typeface="Corbel"/>
                <a:sym typeface="Corbel"/>
              </a:defRPr>
            </a:lvl8pPr>
            <a:lvl9pPr indent="0" lvl="8" marL="0" marR="0" rtl="0" algn="r">
              <a:spcBef>
                <a:spcPts val="0"/>
              </a:spcBef>
              <a:spcAft>
                <a:spcPts val="0"/>
              </a:spcAft>
              <a:buClr>
                <a:schemeClr val="accent1"/>
              </a:buClr>
              <a:buSzPts val="1200"/>
              <a:buFont typeface="Corbel"/>
              <a:buNone/>
              <a:defRPr b="0"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SG"/>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jai-thai.com/" TargetMode="External"/><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10.png"/><Relationship Id="rId7" Type="http://schemas.openxmlformats.org/officeDocument/2006/relationships/image" Target="../media/image5.png"/><Relationship Id="rId8"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jai-thai.com/" TargetMode="External"/><Relationship Id="rId4" Type="http://schemas.openxmlformats.org/officeDocument/2006/relationships/image" Target="../media/image4.png"/><Relationship Id="rId9"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9.png"/><Relationship Id="rId8"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siamkitchen.com.sg/" TargetMode="External"/><Relationship Id="rId4" Type="http://schemas.openxmlformats.org/officeDocument/2006/relationships/image" Target="../media/image23.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facebook.com/JaiSiamSG" TargetMode="External"/><Relationship Id="rId4" Type="http://schemas.openxmlformats.org/officeDocument/2006/relationships/image" Target="../media/image40.png"/><Relationship Id="rId5"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facebook.com/p/Sedap-Thai" TargetMode="Externa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foodpanda.sg/restaurant/w8kc/thai-to-go-changi-road"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5.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0.png"/><Relationship Id="rId4" Type="http://schemas.openxmlformats.org/officeDocument/2006/relationships/image" Target="../media/image74.png"/><Relationship Id="rId5" Type="http://schemas.openxmlformats.org/officeDocument/2006/relationships/image" Target="../media/image81.png"/><Relationship Id="rId6"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0.png"/><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nvSpPr>
        <p:spPr>
          <a:xfrm>
            <a:off x="661896" y="4007075"/>
            <a:ext cx="9165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71616"/>
              </a:buClr>
              <a:buSzPts val="3600"/>
              <a:buFont typeface="Montserrat Black"/>
              <a:buNone/>
            </a:pPr>
            <a:r>
              <a:rPr b="0" i="0" lang="en-SG" sz="3600" u="none" cap="none" strike="noStrike">
                <a:solidFill>
                  <a:srgbClr val="171616"/>
                </a:solidFill>
                <a:latin typeface="Montserrat Black"/>
                <a:ea typeface="Montserrat Black"/>
                <a:cs typeface="Montserrat Black"/>
                <a:sym typeface="Montserrat Black"/>
              </a:rPr>
              <a:t>CHEN XIUQIN &amp; 050B</a:t>
            </a:r>
            <a:endParaRPr b="0" i="0" sz="3600" u="none" cap="none" strike="noStrike">
              <a:solidFill>
                <a:srgbClr val="171616"/>
              </a:solidFill>
              <a:latin typeface="Montserrat Black"/>
              <a:ea typeface="Montserrat Black"/>
              <a:cs typeface="Montserrat Black"/>
              <a:sym typeface="Montserrat Black"/>
            </a:endParaRPr>
          </a:p>
        </p:txBody>
      </p:sp>
      <p:sp>
        <p:nvSpPr>
          <p:cNvPr id="93" name="Google Shape;93;p1"/>
          <p:cNvSpPr txBox="1"/>
          <p:nvPr/>
        </p:nvSpPr>
        <p:spPr>
          <a:xfrm>
            <a:off x="661900" y="2404700"/>
            <a:ext cx="113397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SG" sz="4500" u="none" cap="none" strike="noStrike">
                <a:solidFill>
                  <a:srgbClr val="FF3300"/>
                </a:solidFill>
                <a:latin typeface="Montserrat SemiBold"/>
                <a:ea typeface="Montserrat SemiBold"/>
                <a:cs typeface="Montserrat SemiBold"/>
                <a:sym typeface="Montserrat SemiBold"/>
              </a:rPr>
              <a:t>Marketing Presentation for </a:t>
            </a:r>
            <a:br>
              <a:rPr b="1" i="0" lang="en-SG" sz="4500" u="none" cap="none" strike="noStrike">
                <a:solidFill>
                  <a:srgbClr val="FF3300"/>
                </a:solidFill>
                <a:latin typeface="Montserrat SemiBold"/>
                <a:ea typeface="Montserrat SemiBold"/>
                <a:cs typeface="Montserrat SemiBold"/>
                <a:sym typeface="Montserrat SemiBold"/>
              </a:rPr>
            </a:br>
            <a:r>
              <a:rPr b="1" i="0" lang="en-SG" sz="4500" u="none" cap="none" strike="noStrike">
                <a:solidFill>
                  <a:srgbClr val="FF3300"/>
                </a:solidFill>
                <a:latin typeface="Montserrat SemiBold"/>
                <a:ea typeface="Montserrat SemiBold"/>
                <a:cs typeface="Montserrat SemiBold"/>
                <a:sym typeface="Montserrat SemiBold"/>
              </a:rPr>
              <a:t>Thai To Go</a:t>
            </a:r>
            <a:endParaRPr b="0" i="0" sz="1500" u="none" cap="none" strike="noStrike">
              <a:solidFill>
                <a:srgbClr val="000000"/>
              </a:solidFill>
              <a:latin typeface="Arial"/>
              <a:ea typeface="Arial"/>
              <a:cs typeface="Arial"/>
              <a:sym typeface="Arial"/>
            </a:endParaRPr>
          </a:p>
        </p:txBody>
      </p:sp>
      <p:cxnSp>
        <p:nvCxnSpPr>
          <p:cNvPr id="94" name="Google Shape;94;p1"/>
          <p:cNvCxnSpPr/>
          <p:nvPr/>
        </p:nvCxnSpPr>
        <p:spPr>
          <a:xfrm>
            <a:off x="727223" y="3987090"/>
            <a:ext cx="9165000" cy="0"/>
          </a:xfrm>
          <a:prstGeom prst="straightConnector1">
            <a:avLst/>
          </a:prstGeom>
          <a:noFill/>
          <a:ln cap="flat" cmpd="sng" w="12700">
            <a:solidFill>
              <a:srgbClr val="FF3300"/>
            </a:solidFill>
            <a:prstDash val="solid"/>
            <a:miter lim="800000"/>
            <a:headEnd len="sm" w="sm" type="none"/>
            <a:tailEnd len="sm" w="sm" type="none"/>
          </a:ln>
        </p:spPr>
      </p:cxnSp>
      <p:cxnSp>
        <p:nvCxnSpPr>
          <p:cNvPr id="95" name="Google Shape;95;p1"/>
          <p:cNvCxnSpPr/>
          <p:nvPr/>
        </p:nvCxnSpPr>
        <p:spPr>
          <a:xfrm>
            <a:off x="723464" y="2255957"/>
            <a:ext cx="9172500" cy="0"/>
          </a:xfrm>
          <a:prstGeom prst="straightConnector1">
            <a:avLst/>
          </a:prstGeom>
          <a:noFill/>
          <a:ln cap="flat" cmpd="sng" w="12700">
            <a:solidFill>
              <a:srgbClr val="FF3300"/>
            </a:solidFill>
            <a:prstDash val="solid"/>
            <a:miter lim="800000"/>
            <a:headEnd len="sm" w="sm" type="none"/>
            <a:tailEnd len="sm" w="sm" type="none"/>
          </a:ln>
        </p:spPr>
      </p:cxnSp>
      <p:sp>
        <p:nvSpPr>
          <p:cNvPr id="96" name="Google Shape;96;p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171616"/>
              </a:buClr>
              <a:buSzPts val="1200"/>
              <a:buFont typeface="Calibri"/>
              <a:buNone/>
            </a:pPr>
            <a:fld id="{00000000-1234-1234-1234-123412341234}" type="slidenum">
              <a:rPr b="0" i="0" lang="en-SG" sz="1200" u="none" cap="none" strike="noStrike">
                <a:solidFill>
                  <a:srgbClr val="171616"/>
                </a:solidFill>
                <a:latin typeface="Calibri"/>
                <a:ea typeface="Calibri"/>
                <a:cs typeface="Calibri"/>
                <a:sym typeface="Calibri"/>
              </a:rPr>
              <a:t>‹#›</a:t>
            </a:fld>
            <a:endParaRPr b="0" i="0" sz="1200" u="none" cap="none" strike="noStrike">
              <a:solidFill>
                <a:srgbClr val="171616"/>
              </a:solidFill>
              <a:latin typeface="Calibri"/>
              <a:ea typeface="Calibri"/>
              <a:cs typeface="Calibri"/>
              <a:sym typeface="Calibri"/>
            </a:endParaRPr>
          </a:p>
        </p:txBody>
      </p:sp>
      <p:sp>
        <p:nvSpPr>
          <p:cNvPr id="97" name="Google Shape;97;p1"/>
          <p:cNvSpPr txBox="1"/>
          <p:nvPr/>
        </p:nvSpPr>
        <p:spPr>
          <a:xfrm>
            <a:off x="596600" y="5840275"/>
            <a:ext cx="91725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71616"/>
              </a:buClr>
              <a:buSzPts val="3600"/>
              <a:buFont typeface="Montserrat Black"/>
              <a:buNone/>
            </a:pPr>
            <a:r>
              <a:rPr b="1" i="0" lang="en-SG" sz="3000" u="none" cap="none" strike="noStrike">
                <a:solidFill>
                  <a:srgbClr val="171616"/>
                </a:solidFill>
                <a:latin typeface="Montserrat Black"/>
                <a:ea typeface="Montserrat Black"/>
                <a:cs typeface="Montserrat Black"/>
                <a:sym typeface="Montserrat Black"/>
              </a:rPr>
              <a:t>http://thaitogo.sg</a:t>
            </a:r>
            <a:endParaRPr b="0" i="0" sz="800" u="none" cap="none" strike="noStrike">
              <a:solidFill>
                <a:srgbClr val="000000"/>
              </a:solidFill>
              <a:latin typeface="Arial"/>
              <a:ea typeface="Arial"/>
              <a:cs typeface="Arial"/>
              <a:sym typeface="Arial"/>
            </a:endParaRPr>
          </a:p>
        </p:txBody>
      </p:sp>
      <p:pic>
        <p:nvPicPr>
          <p:cNvPr id="98" name="Google Shape;98;p1"/>
          <p:cNvPicPr preferRelativeResize="0"/>
          <p:nvPr/>
        </p:nvPicPr>
        <p:blipFill rotWithShape="1">
          <a:blip r:embed="rId3">
            <a:alphaModFix/>
          </a:blip>
          <a:srcRect b="0" l="0" r="0" t="0"/>
          <a:stretch/>
        </p:blipFill>
        <p:spPr>
          <a:xfrm>
            <a:off x="3938600" y="1115375"/>
            <a:ext cx="3999650" cy="933250"/>
          </a:xfrm>
          <a:prstGeom prst="rect">
            <a:avLst/>
          </a:prstGeom>
          <a:noFill/>
          <a:ln>
            <a:noFill/>
          </a:ln>
        </p:spPr>
      </p:pic>
      <p:sp>
        <p:nvSpPr>
          <p:cNvPr id="99" name="Google Shape;99;p1"/>
          <p:cNvSpPr/>
          <p:nvPr/>
        </p:nvSpPr>
        <p:spPr>
          <a:xfrm>
            <a:off x="10883347" y="371932"/>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70C0"/>
              </a:buClr>
              <a:buSzPts val="2800"/>
              <a:buFont typeface="Montserrat"/>
              <a:buNone/>
            </a:pPr>
            <a:r>
              <a:rPr b="1" i="0" lang="en-SG" sz="2800" u="none" cap="none" strike="noStrike">
                <a:solidFill>
                  <a:srgbClr val="0070C0"/>
                </a:solidFill>
                <a:latin typeface="Montserrat"/>
                <a:ea typeface="Montserrat"/>
                <a:cs typeface="Montserrat"/>
                <a:sym typeface="Montserrat"/>
              </a:rPr>
              <a:t>Target Market</a:t>
            </a:r>
            <a:r>
              <a:rPr b="0" i="0" lang="en-SG" sz="2800" u="none" cap="none" strike="noStrike">
                <a:solidFill>
                  <a:srgbClr val="0070C0"/>
                </a:solidFill>
                <a:latin typeface="Montserrat Medium"/>
                <a:ea typeface="Montserrat Medium"/>
                <a:cs typeface="Montserrat Medium"/>
                <a:sym typeface="Montserrat Medium"/>
              </a:rPr>
              <a:t>: </a:t>
            </a:r>
            <a:br>
              <a:rPr b="0" i="0" lang="en-SG" sz="2000" u="none" cap="none" strike="noStrike">
                <a:solidFill>
                  <a:srgbClr val="0070C0"/>
                </a:solidFill>
                <a:latin typeface="Montserrat Medium"/>
                <a:ea typeface="Montserrat Medium"/>
                <a:cs typeface="Montserrat Medium"/>
                <a:sym typeface="Montserrat Medium"/>
              </a:rPr>
            </a:br>
            <a:endParaRPr/>
          </a:p>
        </p:txBody>
      </p:sp>
      <p:sp>
        <p:nvSpPr>
          <p:cNvPr id="181" name="Google Shape;181;p3"/>
          <p:cNvSpPr txBox="1"/>
          <p:nvPr>
            <p:ph idx="1" type="body"/>
          </p:nvPr>
        </p:nvSpPr>
        <p:spPr>
          <a:xfrm>
            <a:off x="670560" y="1534160"/>
            <a:ext cx="10345311" cy="456184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None/>
            </a:pPr>
            <a:r>
              <a:rPr b="0" i="0" lang="en-SG" sz="2400" u="none" cap="none" strike="noStrike">
                <a:solidFill>
                  <a:srgbClr val="000000"/>
                </a:solidFill>
                <a:latin typeface="Montserrat Medium"/>
                <a:ea typeface="Montserrat Medium"/>
                <a:cs typeface="Montserrat Medium"/>
                <a:sym typeface="Montserrat Medium"/>
              </a:rPr>
              <a:t>Those who live in Singapore, aged between 25-45 years old, low to middle income and busy young professionals , particularly Malay families who are seeking affordable and convenient Halal food online ordering.</a:t>
            </a:r>
            <a:endParaRPr b="1" i="0" sz="2400" u="none" cap="none" strike="noStrike">
              <a:solidFill>
                <a:srgbClr val="000000"/>
              </a:solidFill>
              <a:latin typeface="Montserrat"/>
              <a:ea typeface="Montserrat"/>
              <a:cs typeface="Montserrat"/>
              <a:sym typeface="Montserrat"/>
            </a:endParaRPr>
          </a:p>
          <a:p>
            <a:pPr indent="-71120" lvl="0" marL="228600" rtl="0" algn="l">
              <a:lnSpc>
                <a:spcPct val="90000"/>
              </a:lnSpc>
              <a:spcBef>
                <a:spcPts val="1400"/>
              </a:spcBef>
              <a:spcAft>
                <a:spcPts val="0"/>
              </a:spcAft>
              <a:buSzPts val="1760"/>
              <a:buNone/>
            </a:pPr>
            <a:r>
              <a:t/>
            </a:r>
            <a:endParaRPr/>
          </a:p>
        </p:txBody>
      </p:sp>
      <p:sp>
        <p:nvSpPr>
          <p:cNvPr id="182" name="Google Shape;182;p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sp>
        <p:nvSpPr>
          <p:cNvPr id="183" name="Google Shape;183;p3"/>
          <p:cNvSpPr/>
          <p:nvPr/>
        </p:nvSpPr>
        <p:spPr>
          <a:xfrm>
            <a:off x="11015871" y="304800"/>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
          <p:cNvSpPr txBox="1"/>
          <p:nvPr>
            <p:ph type="title"/>
          </p:nvPr>
        </p:nvSpPr>
        <p:spPr>
          <a:xfrm>
            <a:off x="655320" y="-11176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200"/>
              <a:buFont typeface="Corbel"/>
              <a:buNone/>
            </a:pPr>
            <a:r>
              <a:rPr b="1" lang="en-SG" sz="3200">
                <a:solidFill>
                  <a:srgbClr val="0070C0"/>
                </a:solidFill>
              </a:rPr>
              <a:t>Target Persona</a:t>
            </a:r>
            <a:endParaRPr b="1" sz="3200">
              <a:solidFill>
                <a:srgbClr val="0070C0"/>
              </a:solidFill>
            </a:endParaRPr>
          </a:p>
        </p:txBody>
      </p:sp>
      <p:sp>
        <p:nvSpPr>
          <p:cNvPr id="189" name="Google Shape;189;p4"/>
          <p:cNvSpPr txBox="1"/>
          <p:nvPr>
            <p:ph idx="1" type="body"/>
          </p:nvPr>
        </p:nvSpPr>
        <p:spPr>
          <a:xfrm>
            <a:off x="532184" y="1066800"/>
            <a:ext cx="10284351" cy="4297680"/>
          </a:xfrm>
          <a:prstGeom prst="rect">
            <a:avLst/>
          </a:prstGeom>
          <a:noFill/>
          <a:ln>
            <a:noFill/>
          </a:ln>
        </p:spPr>
        <p:txBody>
          <a:bodyPr anchorCtr="0" anchor="t" bIns="45700" lIns="91425" spcFirstLastPara="1" rIns="91425" wrap="square" tIns="45700">
            <a:normAutofit fontScale="92500" lnSpcReduction="10000"/>
          </a:bodyPr>
          <a:lstStyle/>
          <a:p>
            <a:pPr indent="0" lvl="0" marL="45720" marR="0" rtl="0" algn="l">
              <a:lnSpc>
                <a:spcPct val="90000"/>
              </a:lnSpc>
              <a:spcBef>
                <a:spcPts val="0"/>
              </a:spcBef>
              <a:spcAft>
                <a:spcPts val="0"/>
              </a:spcAft>
              <a:buClr>
                <a:srgbClr val="A6B727"/>
              </a:buClr>
              <a:buSzPct val="79999"/>
              <a:buFont typeface="Corbel"/>
              <a:buNone/>
            </a:pPr>
            <a:r>
              <a:rPr b="0" i="0" lang="en-SG" sz="2600" u="none" cap="none" strike="noStrike">
                <a:solidFill>
                  <a:srgbClr val="000000"/>
                </a:solidFill>
                <a:latin typeface="Arial"/>
                <a:ea typeface="Arial"/>
                <a:cs typeface="Arial"/>
                <a:sym typeface="Arial"/>
              </a:rPr>
              <a:t>--- The target persona is Aliyah, she is a 35-year-old admin professional, married with two young children. </a:t>
            </a:r>
            <a:endParaRPr/>
          </a:p>
          <a:p>
            <a:pPr indent="0" lvl="0" marL="45720" marR="0" rtl="0" algn="l">
              <a:lnSpc>
                <a:spcPct val="90000"/>
              </a:lnSpc>
              <a:spcBef>
                <a:spcPts val="2400"/>
              </a:spcBef>
              <a:spcAft>
                <a:spcPts val="0"/>
              </a:spcAft>
              <a:buClr>
                <a:srgbClr val="A6B727"/>
              </a:buClr>
              <a:buSzPct val="79999"/>
              <a:buFont typeface="Corbel"/>
              <a:buNone/>
            </a:pPr>
            <a:r>
              <a:rPr lang="en-SG" sz="2600">
                <a:solidFill>
                  <a:srgbClr val="000000"/>
                </a:solidFill>
                <a:latin typeface="Arial"/>
                <a:ea typeface="Arial"/>
                <a:cs typeface="Arial"/>
                <a:sym typeface="Arial"/>
              </a:rPr>
              <a:t>--- </a:t>
            </a:r>
            <a:r>
              <a:rPr b="0" i="0" lang="en-SG" sz="2600" u="none" cap="none" strike="noStrike">
                <a:solidFill>
                  <a:srgbClr val="000000"/>
                </a:solidFill>
                <a:latin typeface="Arial"/>
                <a:ea typeface="Arial"/>
                <a:cs typeface="Arial"/>
                <a:sym typeface="Arial"/>
              </a:rPr>
              <a:t>She represents busy, low to middle-income young professionals in Singapore.</a:t>
            </a:r>
            <a:endParaRPr/>
          </a:p>
          <a:p>
            <a:pPr indent="0" lvl="0" marL="45720" marR="0" rtl="0" algn="l">
              <a:lnSpc>
                <a:spcPct val="90000"/>
              </a:lnSpc>
              <a:spcBef>
                <a:spcPts val="2400"/>
              </a:spcBef>
              <a:spcAft>
                <a:spcPts val="0"/>
              </a:spcAft>
              <a:buClr>
                <a:srgbClr val="A6B727"/>
              </a:buClr>
              <a:buSzPct val="79999"/>
              <a:buFont typeface="Corbel"/>
              <a:buNone/>
            </a:pPr>
            <a:r>
              <a:rPr lang="en-SG" sz="2600">
                <a:solidFill>
                  <a:srgbClr val="000000"/>
                </a:solidFill>
                <a:latin typeface="Arial"/>
                <a:ea typeface="Arial"/>
                <a:cs typeface="Arial"/>
                <a:sym typeface="Arial"/>
              </a:rPr>
              <a:t>--- </a:t>
            </a:r>
            <a:r>
              <a:rPr b="0" i="0" lang="en-SG" sz="2600" u="none" cap="none" strike="noStrike">
                <a:solidFill>
                  <a:srgbClr val="000000"/>
                </a:solidFill>
                <a:latin typeface="Arial"/>
                <a:ea typeface="Arial"/>
                <a:cs typeface="Arial"/>
                <a:sym typeface="Arial"/>
              </a:rPr>
              <a:t>Her main challenges are managing a tight budget and busy schedule.</a:t>
            </a:r>
            <a:endParaRPr/>
          </a:p>
          <a:p>
            <a:pPr indent="0" lvl="0" marL="45720" marR="0" rtl="0" algn="l">
              <a:lnSpc>
                <a:spcPct val="90000"/>
              </a:lnSpc>
              <a:spcBef>
                <a:spcPts val="2400"/>
              </a:spcBef>
              <a:spcAft>
                <a:spcPts val="0"/>
              </a:spcAft>
              <a:buClr>
                <a:srgbClr val="A6B727"/>
              </a:buClr>
              <a:buSzPct val="79999"/>
              <a:buFont typeface="Corbel"/>
              <a:buNone/>
            </a:pPr>
            <a:r>
              <a:rPr b="0" i="0" lang="en-SG" sz="2600" u="none" cap="none" strike="noStrike">
                <a:solidFill>
                  <a:srgbClr val="000000"/>
                </a:solidFill>
                <a:latin typeface="Arial"/>
                <a:ea typeface="Arial"/>
                <a:cs typeface="Arial"/>
                <a:sym typeface="Arial"/>
              </a:rPr>
              <a:t>--- She’s motivated by meals that are healthy, halal, and affordable. </a:t>
            </a:r>
            <a:endParaRPr/>
          </a:p>
          <a:p>
            <a:pPr indent="0" lvl="0" marL="45720" marR="0" rtl="0" algn="l">
              <a:lnSpc>
                <a:spcPct val="90000"/>
              </a:lnSpc>
              <a:spcBef>
                <a:spcPts val="2400"/>
              </a:spcBef>
              <a:spcAft>
                <a:spcPts val="0"/>
              </a:spcAft>
              <a:buClr>
                <a:srgbClr val="A6B727"/>
              </a:buClr>
              <a:buSzPct val="79999"/>
              <a:buFont typeface="Corbel"/>
              <a:buNone/>
            </a:pPr>
            <a:r>
              <a:rPr b="0" i="0" lang="en-SG" sz="2600" u="none" cap="none" strike="noStrike">
                <a:solidFill>
                  <a:srgbClr val="000000"/>
                </a:solidFill>
                <a:latin typeface="Arial"/>
                <a:ea typeface="Arial"/>
                <a:cs typeface="Arial"/>
                <a:sym typeface="Arial"/>
              </a:rPr>
              <a:t>--- She is also concerned about whether the online ordering process is easy, fast delivery, and whether there are family meal deals or discounts, all of which will influence her decision to order food online.</a:t>
            </a:r>
            <a:endParaRPr b="0" i="0" sz="2600" u="none" cap="none" strike="noStrike">
              <a:solidFill>
                <a:srgbClr val="A6B727"/>
              </a:solidFill>
              <a:latin typeface="Corbel"/>
              <a:ea typeface="Corbel"/>
              <a:cs typeface="Corbel"/>
              <a:sym typeface="Corbel"/>
            </a:endParaRPr>
          </a:p>
          <a:p>
            <a:pPr indent="-79502" lvl="0" marL="228600" rtl="0" algn="l">
              <a:lnSpc>
                <a:spcPct val="90000"/>
              </a:lnSpc>
              <a:spcBef>
                <a:spcPts val="2600"/>
              </a:spcBef>
              <a:spcAft>
                <a:spcPts val="0"/>
              </a:spcAft>
              <a:buSzPct val="80000"/>
              <a:buNone/>
            </a:pPr>
            <a:r>
              <a:t/>
            </a:r>
            <a:endParaRPr/>
          </a:p>
        </p:txBody>
      </p:sp>
      <p:sp>
        <p:nvSpPr>
          <p:cNvPr id="190" name="Google Shape;190;p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sp>
        <p:nvSpPr>
          <p:cNvPr id="191" name="Google Shape;191;p4"/>
          <p:cNvSpPr/>
          <p:nvPr/>
        </p:nvSpPr>
        <p:spPr>
          <a:xfrm>
            <a:off x="10939671" y="309880"/>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5"/>
          <p:cNvSpPr txBox="1"/>
          <p:nvPr>
            <p:ph type="title"/>
          </p:nvPr>
        </p:nvSpPr>
        <p:spPr>
          <a:xfrm>
            <a:off x="560091" y="901700"/>
            <a:ext cx="10515600" cy="45719"/>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rgbClr val="FF3300"/>
              </a:buClr>
              <a:buSzPct val="100000"/>
              <a:buFont typeface="Montserrat SemiBold"/>
              <a:buNone/>
            </a:pPr>
            <a:r>
              <a:rPr b="1" i="0" lang="en-SG" sz="3100" u="none" cap="none" strike="noStrike">
                <a:solidFill>
                  <a:srgbClr val="FF3300"/>
                </a:solidFill>
                <a:latin typeface="Montserrat SemiBold"/>
                <a:ea typeface="Montserrat SemiBold"/>
                <a:cs typeface="Montserrat SemiBold"/>
                <a:sym typeface="Montserrat SemiBold"/>
              </a:rPr>
              <a:t>Persona / Ideal Customer</a:t>
            </a:r>
            <a:br>
              <a:rPr b="0" i="0" lang="en-SG" sz="1400" u="none" cap="none" strike="noStrike">
                <a:solidFill>
                  <a:srgbClr val="000000"/>
                </a:solidFill>
                <a:latin typeface="Arial"/>
                <a:ea typeface="Arial"/>
                <a:cs typeface="Arial"/>
                <a:sym typeface="Arial"/>
              </a:rPr>
            </a:br>
            <a:endParaRPr/>
          </a:p>
        </p:txBody>
      </p:sp>
      <p:sp>
        <p:nvSpPr>
          <p:cNvPr id="198" name="Google Shape;198;p5"/>
          <p:cNvSpPr txBox="1"/>
          <p:nvPr>
            <p:ph idx="2" type="body"/>
          </p:nvPr>
        </p:nvSpPr>
        <p:spPr>
          <a:xfrm>
            <a:off x="6390640" y="681038"/>
            <a:ext cx="5135880" cy="6095682"/>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199" name="Google Shape;199;p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graphicFrame>
        <p:nvGraphicFramePr>
          <p:cNvPr id="200" name="Google Shape;200;p5"/>
          <p:cNvGraphicFramePr/>
          <p:nvPr/>
        </p:nvGraphicFramePr>
        <p:xfrm>
          <a:off x="560091" y="947419"/>
          <a:ext cx="3000000" cy="3000000"/>
        </p:xfrm>
        <a:graphic>
          <a:graphicData uri="http://schemas.openxmlformats.org/drawingml/2006/table">
            <a:tbl>
              <a:tblPr bandRow="1" firstRow="1">
                <a:noFill/>
                <a:tableStyleId>{E591D171-5B51-4118-8AD9-3F4E0D9AAE8A}</a:tableStyleId>
              </a:tblPr>
              <a:tblGrid>
                <a:gridCol w="1387500"/>
                <a:gridCol w="4253800"/>
              </a:tblGrid>
              <a:tr h="425000">
                <a:tc gridSpan="2">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Demographic Information</a:t>
                      </a:r>
                      <a:endParaRPr b="1" sz="1600" u="none" cap="none" strike="noStrike">
                        <a:solidFill>
                          <a:srgbClr val="0070C0"/>
                        </a:solidFill>
                      </a:endParaRPr>
                    </a:p>
                  </a:txBody>
                  <a:tcPr marT="91425" marB="91425" marR="91425" marL="91425"/>
                </a:tc>
                <a:tc hMerge="1"/>
              </a:tr>
              <a:tr h="55110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Name</a:t>
                      </a:r>
                      <a:endParaRPr b="1" sz="1600" u="none" cap="none" strike="noStrike">
                        <a:solidFill>
                          <a:srgbClr val="0070C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Aliyah</a:t>
                      </a:r>
                      <a:endParaRPr b="1" sz="1600" u="none" cap="none" strike="noStrike">
                        <a:solidFill>
                          <a:srgbClr val="525B13"/>
                        </a:solidFill>
                      </a:endParaRPr>
                    </a:p>
                  </a:txBody>
                  <a:tcPr marT="91425" marB="91425" marR="91425" marL="91425"/>
                </a:tc>
              </a:tr>
              <a:tr h="55110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Age</a:t>
                      </a:r>
                      <a:endParaRPr b="1" sz="1600" u="none" cap="none" strike="noStrike">
                        <a:solidFill>
                          <a:srgbClr val="0070C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35</a:t>
                      </a:r>
                      <a:endParaRPr b="1" sz="1600" u="none" cap="none" strike="noStrike">
                        <a:solidFill>
                          <a:srgbClr val="525B13"/>
                        </a:solidFill>
                      </a:endParaRPr>
                    </a:p>
                  </a:txBody>
                  <a:tcPr marT="91425" marB="91425" marR="91425" marL="91425"/>
                </a:tc>
              </a:tr>
              <a:tr h="50575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Occupation</a:t>
                      </a:r>
                      <a:endParaRPr b="1" sz="1600" u="none" cap="none" strike="noStrike">
                        <a:solidFill>
                          <a:srgbClr val="0070C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Admin</a:t>
                      </a:r>
                      <a:endParaRPr b="1" sz="1600" u="none" cap="none" strike="noStrike">
                        <a:solidFill>
                          <a:srgbClr val="525B13"/>
                        </a:solidFill>
                      </a:endParaRPr>
                    </a:p>
                  </a:txBody>
                  <a:tcPr marT="91425" marB="91425" marR="91425" marL="91425"/>
                </a:tc>
              </a:tr>
              <a:tr h="667875">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Education Level</a:t>
                      </a:r>
                      <a:endParaRPr b="1" sz="1600" u="none" cap="none" strike="noStrike">
                        <a:solidFill>
                          <a:srgbClr val="0070C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Polytechnic</a:t>
                      </a:r>
                      <a:endParaRPr b="1" sz="1600" u="none" cap="none" strike="noStrike">
                        <a:solidFill>
                          <a:srgbClr val="525B13"/>
                        </a:solidFill>
                      </a:endParaRPr>
                    </a:p>
                  </a:txBody>
                  <a:tcPr marT="91425" marB="91425" marR="91425" marL="91425">
                    <a:solidFill>
                      <a:schemeClr val="lt1"/>
                    </a:solidFill>
                  </a:tcPr>
                </a:tc>
              </a:tr>
              <a:tr h="55110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Location</a:t>
                      </a:r>
                      <a:endParaRPr b="1" sz="1600" u="none" cap="none" strike="noStrike">
                        <a:solidFill>
                          <a:srgbClr val="0070C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Near Eunos MRT Station</a:t>
                      </a:r>
                      <a:endParaRPr/>
                    </a:p>
                  </a:txBody>
                  <a:tcPr marT="91425" marB="91425" marR="91425" marL="91425">
                    <a:solidFill>
                      <a:schemeClr val="lt1"/>
                    </a:solidFill>
                  </a:tcPr>
                </a:tc>
              </a:tr>
              <a:tr h="910775">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Single or Married?  Any kids?</a:t>
                      </a:r>
                      <a:endParaRPr b="1" sz="1600" u="none" cap="none" strike="noStrike">
                        <a:solidFill>
                          <a:srgbClr val="0070C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Married and has two children aged 7 and 5</a:t>
                      </a:r>
                      <a:endParaRPr b="1" sz="1600" u="none" cap="none" strike="noStrike">
                        <a:solidFill>
                          <a:srgbClr val="525B13"/>
                        </a:solidFill>
                      </a:endParaRPr>
                    </a:p>
                  </a:txBody>
                  <a:tcPr marT="91425" marB="91425" marR="91425" marL="91425">
                    <a:solidFill>
                      <a:schemeClr val="lt1"/>
                    </a:solidFill>
                  </a:tcPr>
                </a:tc>
              </a:tr>
              <a:tr h="667875">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Income Level</a:t>
                      </a:r>
                      <a:endParaRPr b="1" sz="1600" u="none" cap="none" strike="noStrike">
                        <a:solidFill>
                          <a:srgbClr val="0070C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low income $30,000 annually</a:t>
                      </a:r>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 ( Household income $ 65,000 )</a:t>
                      </a:r>
                      <a:endParaRPr/>
                    </a:p>
                  </a:txBody>
                  <a:tcPr marT="91425" marB="91425" marR="91425" marL="91425"/>
                </a:tc>
              </a:tr>
              <a:tr h="94490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Notes</a:t>
                      </a:r>
                      <a:endParaRPr b="1" sz="1600" u="none" cap="none" strike="noStrike">
                        <a:solidFill>
                          <a:srgbClr val="0070C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 Interest in Halal Thai food.</a:t>
                      </a:r>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---Seeks convenient dining options that can accommodate her family’s needs.</a:t>
                      </a:r>
                      <a:endParaRPr b="1" sz="1600" u="none" cap="none" strike="noStrike">
                        <a:solidFill>
                          <a:srgbClr val="525B13"/>
                        </a:solidFill>
                      </a:endParaRPr>
                    </a:p>
                  </a:txBody>
                  <a:tcPr marT="91425" marB="91425" marR="91425" marL="91425"/>
                </a:tc>
              </a:tr>
            </a:tbl>
          </a:graphicData>
        </a:graphic>
      </p:graphicFrame>
      <p:pic>
        <p:nvPicPr>
          <p:cNvPr id="201" name="Google Shape;201;p5"/>
          <p:cNvPicPr preferRelativeResize="0"/>
          <p:nvPr/>
        </p:nvPicPr>
        <p:blipFill rotWithShape="1">
          <a:blip r:embed="rId3">
            <a:alphaModFix/>
          </a:blip>
          <a:srcRect b="0" l="0" r="0" t="0"/>
          <a:stretch/>
        </p:blipFill>
        <p:spPr>
          <a:xfrm>
            <a:off x="6374110" y="719208"/>
            <a:ext cx="5152410" cy="44192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pSp>
        <p:nvGrpSpPr>
          <p:cNvPr id="206" name="Google Shape;206;g2740ba676fe_0_44"/>
          <p:cNvGrpSpPr/>
          <p:nvPr/>
        </p:nvGrpSpPr>
        <p:grpSpPr>
          <a:xfrm>
            <a:off x="521928" y="172720"/>
            <a:ext cx="10343551" cy="1603237"/>
            <a:chOff x="727220" y="171998"/>
            <a:chExt cx="10231500" cy="762797"/>
          </a:xfrm>
        </p:grpSpPr>
        <p:sp>
          <p:nvSpPr>
            <p:cNvPr id="207" name="Google Shape;207;g2740ba676fe_0_44"/>
            <p:cNvSpPr txBox="1"/>
            <p:nvPr/>
          </p:nvSpPr>
          <p:spPr>
            <a:xfrm>
              <a:off x="727220" y="252960"/>
              <a:ext cx="10231500" cy="2489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Persona / Ideal Customer</a:t>
              </a:r>
              <a:endParaRPr b="0" i="0" sz="1400" u="none" cap="none" strike="noStrike">
                <a:solidFill>
                  <a:srgbClr val="000000"/>
                </a:solidFill>
                <a:latin typeface="Arial"/>
                <a:ea typeface="Arial"/>
                <a:cs typeface="Arial"/>
                <a:sym typeface="Arial"/>
              </a:endParaRPr>
            </a:p>
          </p:txBody>
        </p:sp>
        <p:cxnSp>
          <p:nvCxnSpPr>
            <p:cNvPr id="208" name="Google Shape;208;g2740ba676fe_0_4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09" name="Google Shape;209;g2740ba676fe_0_4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10" name="Google Shape;210;g2740ba676fe_0_4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aphicFrame>
        <p:nvGraphicFramePr>
          <p:cNvPr id="211" name="Google Shape;211;g2740ba676fe_0_44"/>
          <p:cNvGraphicFramePr/>
          <p:nvPr/>
        </p:nvGraphicFramePr>
        <p:xfrm>
          <a:off x="521928" y="1110022"/>
          <a:ext cx="3000000" cy="3000000"/>
        </p:xfrm>
        <a:graphic>
          <a:graphicData uri="http://schemas.openxmlformats.org/drawingml/2006/table">
            <a:tbl>
              <a:tblPr>
                <a:noFill/>
                <a:tableStyleId>{E591D171-5B51-4118-8AD9-3F4E0D9AAE8A}</a:tableStyleId>
              </a:tblPr>
              <a:tblGrid>
                <a:gridCol w="3346150"/>
                <a:gridCol w="7407250"/>
              </a:tblGrid>
              <a:tr h="417275">
                <a:tc gridSpan="2">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Psychographic Information</a:t>
                      </a:r>
                      <a:endParaRPr b="1" sz="1600" u="none" cap="none" strike="noStrike">
                        <a:solidFill>
                          <a:srgbClr val="0070C0"/>
                        </a:solidFill>
                      </a:endParaRPr>
                    </a:p>
                  </a:txBody>
                  <a:tcPr marT="91425" marB="91425" marR="91425" marL="91425">
                    <a:lnB cap="flat" cmpd="sng" w="9525">
                      <a:solidFill>
                        <a:srgbClr val="9E9E9E"/>
                      </a:solidFill>
                      <a:prstDash val="solid"/>
                      <a:round/>
                      <a:headEnd len="sm" w="sm" type="none"/>
                      <a:tailEnd len="sm" w="sm" type="none"/>
                    </a:lnB>
                    <a:solidFill>
                      <a:srgbClr val="F6F6D9"/>
                    </a:solidFill>
                  </a:tcPr>
                </a:tc>
                <a:tc hMerge="1"/>
              </a:tr>
              <a:tr h="78505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Life stage</a:t>
                      </a:r>
                      <a:endParaRPr b="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Married with young children (ages 7 and 5 )</a:t>
                      </a:r>
                      <a:endParaRPr b="1" sz="1600" u="none" cap="none" strike="noStrike">
                        <a:solidFill>
                          <a:srgbClr val="525B13"/>
                        </a:solidFill>
                      </a:endParaRPr>
                    </a:p>
                  </a:txBody>
                  <a:tcPr marT="91425" marB="91425" marR="91425" marL="91425">
                    <a:lnL cap="flat" cmpd="sng" w="9525">
                      <a:solidFill>
                        <a:srgbClr val="9E9E9E"/>
                      </a:solidFill>
                      <a:prstDash val="solid"/>
                      <a:round/>
                      <a:headEnd len="sm" w="sm" type="none"/>
                      <a:tailEnd len="sm" w="sm" type="none"/>
                    </a:lnL>
                    <a:solidFill>
                      <a:schemeClr val="lt1"/>
                    </a:solidFill>
                  </a:tcPr>
                </a:tc>
              </a:tr>
              <a:tr h="705125">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Pain Points </a:t>
                      </a:r>
                      <a:endParaRPr b="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600" u="none" cap="none" strike="noStrike">
                          <a:solidFill>
                            <a:srgbClr val="525B13"/>
                          </a:solidFill>
                        </a:rPr>
                        <a:t> Faces challenges in balancing her low income, busy schedule, while seeking affordable and convenient online ordering for her and her family</a:t>
                      </a:r>
                      <a:endParaRPr b="1" i="0" sz="1600" u="none" cap="none" strike="noStrike">
                        <a:solidFill>
                          <a:srgbClr val="525B13"/>
                        </a:solidFill>
                      </a:endParaRPr>
                    </a:p>
                  </a:txBody>
                  <a:tcPr marT="91425" marB="91425" marR="91425" marL="91425">
                    <a:lnL cap="flat" cmpd="sng" w="9525">
                      <a:solidFill>
                        <a:srgbClr val="9E9E9E"/>
                      </a:solidFill>
                      <a:prstDash val="solid"/>
                      <a:round/>
                      <a:headEnd len="sm" w="sm" type="none"/>
                      <a:tailEnd len="sm" w="sm" type="none"/>
                    </a:lnL>
                    <a:solidFill>
                      <a:schemeClr val="lt1"/>
                    </a:solidFill>
                  </a:tcPr>
                </a:tc>
              </a:tr>
              <a:tr h="705125">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Motivations</a:t>
                      </a:r>
                      <a:endParaRPr b="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600" u="none" cap="none" strike="noStrike">
                          <a:solidFill>
                            <a:srgbClr val="525B13"/>
                          </a:solidFill>
                        </a:rPr>
                        <a:t>A convenient meal ,such as family set meal that fits into her busy lifestyle, quick service options which are also healthy and halal with affordable prices.</a:t>
                      </a:r>
                      <a:endParaRPr b="1" i="0" sz="1600" u="none" cap="none" strike="noStrike">
                        <a:solidFill>
                          <a:srgbClr val="525B13"/>
                        </a:solidFill>
                      </a:endParaRPr>
                    </a:p>
                  </a:txBody>
                  <a:tcPr marT="91425" marB="91425" marR="91425" marL="91425">
                    <a:lnL cap="flat" cmpd="sng" w="9525">
                      <a:solidFill>
                        <a:srgbClr val="9E9E9E"/>
                      </a:solidFill>
                      <a:prstDash val="solid"/>
                      <a:round/>
                      <a:headEnd len="sm" w="sm" type="none"/>
                      <a:tailEnd len="sm" w="sm" type="none"/>
                    </a:lnL>
                  </a:tcPr>
                </a:tc>
              </a:tr>
              <a:tr h="705125">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Challenges</a:t>
                      </a:r>
                      <a:endParaRPr b="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600" u="none" cap="none" strike="noStrike">
                          <a:solidFill>
                            <a:srgbClr val="525B13"/>
                          </a:solidFill>
                        </a:rPr>
                        <a:t>Uncertain whether restaurants will be able to provide orders without long waits, and reliable, affordable, halal-certified food.</a:t>
                      </a:r>
                      <a:endParaRPr/>
                    </a:p>
                  </a:txBody>
                  <a:tcPr marT="91425" marB="91425" marR="91425" marL="91425">
                    <a:lnL cap="flat" cmpd="sng" w="9525">
                      <a:solidFill>
                        <a:srgbClr val="9E9E9E"/>
                      </a:solidFill>
                      <a:prstDash val="solid"/>
                      <a:round/>
                      <a:headEnd len="sm" w="sm" type="none"/>
                      <a:tailEnd len="sm" w="sm" type="none"/>
                    </a:lnL>
                  </a:tcPr>
                </a:tc>
              </a:tr>
              <a:tr h="159585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Core Values &amp; Beliefs</a:t>
                      </a:r>
                      <a:endParaRPr b="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600" u="none" cap="none" strike="noStrike">
                          <a:solidFill>
                            <a:srgbClr val="525B13"/>
                          </a:solidFill>
                        </a:rPr>
                        <a:t>Values convenience and healthy eating, embraces easy online ordering, offers prompt delivery and takeaway options, and maintains transparency in food preparation and ingredients.</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212" name="Google Shape;212;g2740ba676fe_0_44"/>
          <p:cNvSpPr txBox="1"/>
          <p:nvPr/>
        </p:nvSpPr>
        <p:spPr>
          <a:xfrm>
            <a:off x="521928" y="607141"/>
            <a:ext cx="11110907" cy="11075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grpSp>
        <p:nvGrpSpPr>
          <p:cNvPr id="217" name="Google Shape;217;g2740ba676fe_0_56"/>
          <p:cNvGrpSpPr/>
          <p:nvPr/>
        </p:nvGrpSpPr>
        <p:grpSpPr>
          <a:xfrm>
            <a:off x="524020" y="111250"/>
            <a:ext cx="10365323" cy="680719"/>
            <a:chOff x="727220" y="171998"/>
            <a:chExt cx="10231500" cy="762797"/>
          </a:xfrm>
        </p:grpSpPr>
        <p:sp>
          <p:nvSpPr>
            <p:cNvPr id="218" name="Google Shape;218;g2740ba676fe_0_56"/>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Persona / Ideal Customer</a:t>
              </a:r>
              <a:endParaRPr b="0" i="0" sz="1400" u="none" cap="none" strike="noStrike">
                <a:solidFill>
                  <a:srgbClr val="000000"/>
                </a:solidFill>
                <a:latin typeface="Arial"/>
                <a:ea typeface="Arial"/>
                <a:cs typeface="Arial"/>
                <a:sym typeface="Arial"/>
              </a:endParaRPr>
            </a:p>
          </p:txBody>
        </p:sp>
        <p:cxnSp>
          <p:nvCxnSpPr>
            <p:cNvPr id="219" name="Google Shape;219;g2740ba676fe_0_5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20" name="Google Shape;220;g2740ba676fe_0_5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21" name="Google Shape;221;g2740ba676fe_0_5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aphicFrame>
        <p:nvGraphicFramePr>
          <p:cNvPr id="222" name="Google Shape;222;g2740ba676fe_0_56"/>
          <p:cNvGraphicFramePr/>
          <p:nvPr/>
        </p:nvGraphicFramePr>
        <p:xfrm>
          <a:off x="410699" y="818488"/>
          <a:ext cx="3000000" cy="3000000"/>
        </p:xfrm>
        <a:graphic>
          <a:graphicData uri="http://schemas.openxmlformats.org/drawingml/2006/table">
            <a:tbl>
              <a:tblPr>
                <a:noFill/>
                <a:tableStyleId>{E591D171-5B51-4118-8AD9-3F4E0D9AAE8A}</a:tableStyleId>
              </a:tblPr>
              <a:tblGrid>
                <a:gridCol w="3276925"/>
                <a:gridCol w="7980350"/>
              </a:tblGrid>
              <a:tr h="404525">
                <a:tc gridSpan="2">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Service Needs &amp; Preferences</a:t>
                      </a:r>
                      <a:endParaRPr b="1" sz="1600" u="none" cap="none" strike="noStrike">
                        <a:solidFill>
                          <a:srgbClr val="0070C0"/>
                        </a:solidFill>
                      </a:endParaRPr>
                    </a:p>
                  </a:txBody>
                  <a:tcPr marT="91425" marB="91425" marR="91425" marL="91425">
                    <a:lnB cap="flat" cmpd="sng" w="9525">
                      <a:solidFill>
                        <a:srgbClr val="9E9E9E"/>
                      </a:solidFill>
                      <a:prstDash val="solid"/>
                      <a:round/>
                      <a:headEnd len="sm" w="sm" type="none"/>
                      <a:tailEnd len="sm" w="sm" type="none"/>
                    </a:lnB>
                    <a:solidFill>
                      <a:srgbClr val="F6F6D9"/>
                    </a:solidFill>
                  </a:tcPr>
                </a:tc>
                <a:tc hMerge="1"/>
              </a:tr>
              <a:tr h="179155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Online Behaviour</a:t>
                      </a:r>
                      <a:endParaRPr b="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600" u="none" cap="none" strike="noStrike">
                          <a:solidFill>
                            <a:srgbClr val="525B13"/>
                          </a:solidFill>
                        </a:rPr>
                        <a:t> </a:t>
                      </a:r>
                      <a:r>
                        <a:rPr b="1" lang="en-SG" sz="1600" u="none" cap="none" strike="noStrike">
                          <a:solidFill>
                            <a:srgbClr val="525B13"/>
                          </a:solidFill>
                        </a:rPr>
                        <a:t>Google Search: </a:t>
                      </a:r>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 </a:t>
                      </a:r>
                      <a:r>
                        <a:rPr lang="en-SG" sz="1600" u="none" cap="none" strike="noStrike">
                          <a:solidFill>
                            <a:srgbClr val="525B13"/>
                          </a:solidFill>
                        </a:rPr>
                        <a:t>Usually uses Google to search for information including restaurant options, reviews, and specific halal food queries.</a:t>
                      </a:r>
                      <a:endParaRPr/>
                    </a:p>
                    <a:p>
                      <a:pPr indent="0" lvl="0" marL="0" marR="0" rtl="0" algn="l">
                        <a:lnSpc>
                          <a:spcPct val="100000"/>
                        </a:lnSpc>
                        <a:spcBef>
                          <a:spcPts val="0"/>
                        </a:spcBef>
                        <a:spcAft>
                          <a:spcPts val="0"/>
                        </a:spcAft>
                        <a:buClr>
                          <a:srgbClr val="000000"/>
                        </a:buClr>
                        <a:buSzPts val="1400"/>
                        <a:buFont typeface="Arial"/>
                        <a:buNone/>
                      </a:pPr>
                      <a:r>
                        <a:t/>
                      </a:r>
                      <a:endParaRPr b="1" sz="1600" u="none" cap="none" strike="noStrike">
                        <a:solidFill>
                          <a:srgbClr val="525B13"/>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Facebook and Instagram</a:t>
                      </a:r>
                      <a:r>
                        <a:rPr lang="en-SG" sz="1600" u="none" cap="none" strike="noStrike">
                          <a:solidFill>
                            <a:srgbClr val="525B13"/>
                          </a:solidFill>
                        </a:rPr>
                        <a:t>: </a:t>
                      </a:r>
                      <a:endParaRPr/>
                    </a:p>
                    <a:p>
                      <a:pPr indent="0" lvl="0" marL="0" marR="0" rtl="0" algn="l">
                        <a:lnSpc>
                          <a:spcPct val="100000"/>
                        </a:lnSpc>
                        <a:spcBef>
                          <a:spcPts val="0"/>
                        </a:spcBef>
                        <a:spcAft>
                          <a:spcPts val="0"/>
                        </a:spcAft>
                        <a:buClr>
                          <a:srgbClr val="000000"/>
                        </a:buClr>
                        <a:buSzPts val="1400"/>
                        <a:buFont typeface="Arial"/>
                        <a:buNone/>
                      </a:pPr>
                      <a:r>
                        <a:rPr lang="en-SG" sz="1600" u="none" cap="none" strike="noStrike">
                          <a:solidFill>
                            <a:srgbClr val="525B13"/>
                          </a:solidFill>
                        </a:rPr>
                        <a:t>Follows halal food-related pages, influencers, and local community groups. </a:t>
                      </a:r>
                      <a:endParaRPr/>
                    </a:p>
                    <a:p>
                      <a:pPr indent="0" lvl="0" marL="0" marR="0" rtl="0" algn="l">
                        <a:lnSpc>
                          <a:spcPct val="100000"/>
                        </a:lnSpc>
                        <a:spcBef>
                          <a:spcPts val="0"/>
                        </a:spcBef>
                        <a:spcAft>
                          <a:spcPts val="0"/>
                        </a:spcAft>
                        <a:buClr>
                          <a:srgbClr val="000000"/>
                        </a:buClr>
                        <a:buSzPts val="1400"/>
                        <a:buFont typeface="Arial"/>
                        <a:buNone/>
                      </a:pPr>
                      <a:r>
                        <a:t/>
                      </a:r>
                      <a:endParaRPr sz="1600" u="none" cap="none" strike="noStrike">
                        <a:solidFill>
                          <a:srgbClr val="525B13"/>
                        </a:solidFill>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chemeClr val="lt1"/>
                    </a:solidFill>
                  </a:tcPr>
                </a:tc>
              </a:tr>
              <a:tr h="1366625">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Preferred Communication Channels</a:t>
                      </a:r>
                      <a:endParaRPr b="1" sz="1600" u="none" cap="none" strike="noStrike">
                        <a:solidFill>
                          <a:srgbClr val="0070C0"/>
                        </a:solidFill>
                      </a:endParaRPr>
                    </a:p>
                    <a:p>
                      <a:pPr indent="0" lvl="0" marL="0" marR="0" rtl="0" algn="l">
                        <a:lnSpc>
                          <a:spcPct val="100000"/>
                        </a:lnSpc>
                        <a:spcBef>
                          <a:spcPts val="0"/>
                        </a:spcBef>
                        <a:spcAft>
                          <a:spcPts val="0"/>
                        </a:spcAft>
                        <a:buClr>
                          <a:srgbClr val="000000"/>
                        </a:buClr>
                        <a:buSzPts val="1400"/>
                        <a:buFont typeface="Arial"/>
                        <a:buNone/>
                      </a:pPr>
                      <a:r>
                        <a:t/>
                      </a:r>
                      <a:endParaRPr b="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WhatsApp</a:t>
                      </a:r>
                      <a:r>
                        <a:rPr lang="en-SG" sz="1600" u="none" cap="none" strike="noStrike">
                          <a:solidFill>
                            <a:srgbClr val="525B13"/>
                          </a:solidFill>
                        </a:rPr>
                        <a:t>: Mainstream use for communication with people.  </a:t>
                      </a:r>
                      <a:endParaRPr/>
                    </a:p>
                    <a:p>
                      <a:pPr indent="0" lvl="0" marL="0" marR="0" rtl="0" algn="l">
                        <a:lnSpc>
                          <a:spcPct val="100000"/>
                        </a:lnSpc>
                        <a:spcBef>
                          <a:spcPts val="0"/>
                        </a:spcBef>
                        <a:spcAft>
                          <a:spcPts val="0"/>
                        </a:spcAft>
                        <a:buClr>
                          <a:srgbClr val="000000"/>
                        </a:buClr>
                        <a:buSzPts val="1400"/>
                        <a:buFont typeface="Arial"/>
                        <a:buNone/>
                      </a:pPr>
                      <a:r>
                        <a:t/>
                      </a:r>
                      <a:endParaRPr b="1" sz="1600" u="none" cap="none" strike="noStrike">
                        <a:solidFill>
                          <a:srgbClr val="525B13"/>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Direct Messages</a:t>
                      </a:r>
                      <a:endParaRPr/>
                    </a:p>
                    <a:p>
                      <a:pPr indent="0" lvl="0" marL="0" marR="0" rtl="0" algn="l">
                        <a:lnSpc>
                          <a:spcPct val="100000"/>
                        </a:lnSpc>
                        <a:spcBef>
                          <a:spcPts val="0"/>
                        </a:spcBef>
                        <a:spcAft>
                          <a:spcPts val="0"/>
                        </a:spcAft>
                        <a:buClr>
                          <a:srgbClr val="000000"/>
                        </a:buClr>
                        <a:buSzPts val="1400"/>
                        <a:buFont typeface="Arial"/>
                        <a:buNone/>
                      </a:pPr>
                      <a:r>
                        <a:t/>
                      </a:r>
                      <a:endParaRPr b="1" sz="1600" u="none" cap="none" strike="noStrike">
                        <a:solidFill>
                          <a:srgbClr val="525B13"/>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Email: </a:t>
                      </a:r>
                      <a:r>
                        <a:rPr lang="en-SG" sz="1600" u="none" cap="none" strike="noStrike">
                          <a:solidFill>
                            <a:srgbClr val="525B13"/>
                          </a:solidFill>
                        </a:rPr>
                        <a:t>Newsletters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75540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Service Expectations</a:t>
                      </a:r>
                      <a:endParaRPr b="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SG" sz="1600" u="none" cap="none" strike="noStrike">
                          <a:solidFill>
                            <a:srgbClr val="525B13"/>
                          </a:solidFill>
                        </a:rPr>
                        <a:t>Expect efficient service, authentic Thai flavors, fast ordering process and timely delivery.</a:t>
                      </a:r>
                      <a:endParaRPr sz="1600" u="none" cap="none" strike="noStrike">
                        <a:solidFill>
                          <a:srgbClr val="525B1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9660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Price Sensitivity</a:t>
                      </a:r>
                      <a:endParaRPr b="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600" u="none" cap="none" strike="noStrike">
                          <a:solidFill>
                            <a:srgbClr val="525B13"/>
                          </a:solidFill>
                        </a:rPr>
                        <a:t>Expects reasonable pricing relative to the quality and portion sizes offered. family meal deals or discounts for children's meals.</a:t>
                      </a:r>
                      <a:endParaRPr sz="1600" u="none" cap="none" strike="noStrike">
                        <a:solidFill>
                          <a:srgbClr val="525B13"/>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grpSp>
        <p:nvGrpSpPr>
          <p:cNvPr id="227" name="Google Shape;227;g2740ba676fe_0_68"/>
          <p:cNvGrpSpPr/>
          <p:nvPr/>
        </p:nvGrpSpPr>
        <p:grpSpPr>
          <a:xfrm>
            <a:off x="578740" y="21861"/>
            <a:ext cx="10231500" cy="762797"/>
            <a:chOff x="727220" y="171998"/>
            <a:chExt cx="10231500" cy="762797"/>
          </a:xfrm>
        </p:grpSpPr>
        <p:sp>
          <p:nvSpPr>
            <p:cNvPr id="228" name="Google Shape;228;g2740ba676fe_0_68"/>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Persona / Ideal Customer</a:t>
              </a:r>
              <a:endParaRPr b="0" i="0" sz="1400" u="none" cap="none" strike="noStrike">
                <a:solidFill>
                  <a:srgbClr val="000000"/>
                </a:solidFill>
                <a:latin typeface="Arial"/>
                <a:ea typeface="Arial"/>
                <a:cs typeface="Arial"/>
                <a:sym typeface="Arial"/>
              </a:endParaRPr>
            </a:p>
          </p:txBody>
        </p:sp>
        <p:cxnSp>
          <p:nvCxnSpPr>
            <p:cNvPr id="229" name="Google Shape;229;g2740ba676fe_0_6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30" name="Google Shape;230;g2740ba676fe_0_6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31" name="Google Shape;231;g2740ba676fe_0_6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232" name="Google Shape;232;g2740ba676fe_0_68"/>
          <p:cNvSpPr txBox="1"/>
          <p:nvPr/>
        </p:nvSpPr>
        <p:spPr>
          <a:xfrm>
            <a:off x="504150" y="1020022"/>
            <a:ext cx="11183700" cy="73409"/>
          </a:xfrm>
          <a:prstGeom prst="rect">
            <a:avLst/>
          </a:prstGeom>
          <a:noFill/>
          <a:ln>
            <a:noFill/>
          </a:ln>
        </p:spPr>
        <p:txBody>
          <a:bodyPr anchorCtr="0" anchor="t" bIns="45700" lIns="91425" spcFirstLastPara="1" rIns="91425" wrap="square" tIns="45700">
            <a:noAutofit/>
          </a:bodyPr>
          <a:lstStyle/>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graphicFrame>
        <p:nvGraphicFramePr>
          <p:cNvPr id="233" name="Google Shape;233;g2740ba676fe_0_68"/>
          <p:cNvGraphicFramePr/>
          <p:nvPr/>
        </p:nvGraphicFramePr>
        <p:xfrm>
          <a:off x="286437" y="702807"/>
          <a:ext cx="3000000" cy="3000000"/>
        </p:xfrm>
        <a:graphic>
          <a:graphicData uri="http://schemas.openxmlformats.org/drawingml/2006/table">
            <a:tbl>
              <a:tblPr>
                <a:noFill/>
                <a:tableStyleId>{E591D171-5B51-4118-8AD9-3F4E0D9AAE8A}</a:tableStyleId>
              </a:tblPr>
              <a:tblGrid>
                <a:gridCol w="3025525"/>
                <a:gridCol w="8372025"/>
              </a:tblGrid>
              <a:tr h="466850">
                <a:tc gridSpan="2">
                  <a:txBody>
                    <a:bodyPr/>
                    <a:lstStyle/>
                    <a:p>
                      <a:pPr indent="0" lvl="0" marL="0" marR="0" rtl="0" algn="l">
                        <a:lnSpc>
                          <a:spcPct val="100000"/>
                        </a:lnSpc>
                        <a:spcBef>
                          <a:spcPts val="0"/>
                        </a:spcBef>
                        <a:spcAft>
                          <a:spcPts val="0"/>
                        </a:spcAft>
                        <a:buClr>
                          <a:srgbClr val="000000"/>
                        </a:buClr>
                        <a:buSzPts val="1400"/>
                        <a:buFont typeface="Arial"/>
                        <a:buNone/>
                      </a:pPr>
                      <a:r>
                        <a:rPr lang="en-SG" sz="1600" u="none" cap="none" strike="noStrike">
                          <a:solidFill>
                            <a:srgbClr val="0070C0"/>
                          </a:solidFill>
                        </a:rPr>
                        <a:t>Decision Making Process</a:t>
                      </a:r>
                      <a:endParaRPr sz="1600" u="none" cap="none" strike="noStrike">
                        <a:solidFill>
                          <a:srgbClr val="0070C0"/>
                        </a:solidFill>
                      </a:endParaRPr>
                    </a:p>
                  </a:txBody>
                  <a:tcPr marT="91425" marB="91425" marR="91425" marL="91425">
                    <a:lnB cap="flat" cmpd="sng" w="9525">
                      <a:solidFill>
                        <a:srgbClr val="9E9E9E"/>
                      </a:solidFill>
                      <a:prstDash val="solid"/>
                      <a:round/>
                      <a:headEnd len="sm" w="sm" type="none"/>
                      <a:tailEnd len="sm" w="sm" type="none"/>
                    </a:lnB>
                    <a:solidFill>
                      <a:srgbClr val="F6F6D9"/>
                    </a:solidFill>
                  </a:tcPr>
                </a:tc>
                <a:tc hMerge="1"/>
              </a:tr>
              <a:tr h="1286475">
                <a:tc>
                  <a:txBody>
                    <a:bodyPr/>
                    <a:lstStyle/>
                    <a:p>
                      <a:pPr indent="0" lvl="0" marL="0" marR="0" rtl="0" algn="l">
                        <a:lnSpc>
                          <a:spcPct val="100000"/>
                        </a:lnSpc>
                        <a:spcBef>
                          <a:spcPts val="0"/>
                        </a:spcBef>
                        <a:spcAft>
                          <a:spcPts val="0"/>
                        </a:spcAft>
                        <a:buClr>
                          <a:srgbClr val="000000"/>
                        </a:buClr>
                        <a:buSzPts val="1400"/>
                        <a:buFont typeface="Arial"/>
                        <a:buNone/>
                      </a:pPr>
                      <a:r>
                        <a:rPr lang="en-SG" sz="1600" u="none" cap="none" strike="noStrike">
                          <a:solidFill>
                            <a:srgbClr val="0070C0"/>
                          </a:solidFill>
                        </a:rPr>
                        <a:t>Information Sources</a:t>
                      </a:r>
                      <a:endParaRPr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800" u="none" cap="none" strike="noStrike">
                          <a:solidFill>
                            <a:srgbClr val="525B13"/>
                          </a:solidFill>
                          <a:latin typeface="Calibri"/>
                          <a:ea typeface="Calibri"/>
                          <a:cs typeface="Calibri"/>
                          <a:sym typeface="Calibri"/>
                        </a:rPr>
                        <a:t>Search Engine</a:t>
                      </a:r>
                      <a:r>
                        <a:rPr lang="en-SG" sz="1600" u="none" cap="none" strike="noStrike">
                          <a:solidFill>
                            <a:srgbClr val="525B13"/>
                          </a:solidFill>
                        </a:rPr>
                        <a:t> : Usually searches Google for anything that interests her</a:t>
                      </a:r>
                      <a:endParaRPr/>
                    </a:p>
                    <a:p>
                      <a:pPr indent="0" lvl="0" marL="0" marR="0" rtl="0" algn="l">
                        <a:lnSpc>
                          <a:spcPct val="100000"/>
                        </a:lnSpc>
                        <a:spcBef>
                          <a:spcPts val="0"/>
                        </a:spcBef>
                        <a:spcAft>
                          <a:spcPts val="0"/>
                        </a:spcAft>
                        <a:buClr>
                          <a:srgbClr val="000000"/>
                        </a:buClr>
                        <a:buSzPts val="1400"/>
                        <a:buFont typeface="Arial"/>
                        <a:buNone/>
                      </a:pPr>
                      <a:r>
                        <a:t/>
                      </a:r>
                      <a:endParaRPr sz="1600" u="none" cap="none" strike="noStrike">
                        <a:solidFill>
                          <a:srgbClr val="525B13"/>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Social Media:  </a:t>
                      </a:r>
                      <a:r>
                        <a:rPr b="0" lang="en-SG" sz="1600" u="none" cap="none" strike="noStrike">
                          <a:solidFill>
                            <a:srgbClr val="525B13"/>
                          </a:solidFill>
                        </a:rPr>
                        <a:t>Facebook, Instagram, join groups and all content related to healthy eating, halal food, etc.</a:t>
                      </a:r>
                      <a:endParaRPr/>
                    </a:p>
                  </a:txBody>
                  <a:tcPr marT="91425" marB="91425" marR="91425" marL="91425">
                    <a:lnL cap="flat" cmpd="sng" w="9525">
                      <a:solidFill>
                        <a:srgbClr val="9E9E9E"/>
                      </a:solidFill>
                      <a:prstDash val="solid"/>
                      <a:round/>
                      <a:headEnd len="sm" w="sm" type="none"/>
                      <a:tailEnd len="sm" w="sm" type="none"/>
                    </a:lnL>
                    <a:solidFill>
                      <a:schemeClr val="lt1"/>
                    </a:solidFill>
                  </a:tcPr>
                </a:tc>
              </a:tr>
              <a:tr h="1505950">
                <a:tc>
                  <a:txBody>
                    <a:bodyPr/>
                    <a:lstStyle/>
                    <a:p>
                      <a:pPr indent="0" lvl="0" marL="0" marR="0" rtl="0" algn="l">
                        <a:lnSpc>
                          <a:spcPct val="100000"/>
                        </a:lnSpc>
                        <a:spcBef>
                          <a:spcPts val="0"/>
                        </a:spcBef>
                        <a:spcAft>
                          <a:spcPts val="0"/>
                        </a:spcAft>
                        <a:buClr>
                          <a:srgbClr val="000000"/>
                        </a:buClr>
                        <a:buSzPts val="1400"/>
                        <a:buFont typeface="Arial"/>
                        <a:buNone/>
                      </a:pPr>
                      <a:r>
                        <a:rPr lang="en-SG" sz="1600" u="none" cap="none" strike="noStrike">
                          <a:solidFill>
                            <a:srgbClr val="0070C0"/>
                          </a:solidFill>
                        </a:rPr>
                        <a:t>Influencers</a:t>
                      </a:r>
                      <a:endParaRPr sz="1600" u="none" cap="none" strike="noStrike">
                        <a:solidFill>
                          <a:srgbClr val="0070C0"/>
                        </a:solidFill>
                      </a:endParaRPr>
                    </a:p>
                    <a:p>
                      <a:pPr indent="0" lvl="0" marL="0" marR="0" rtl="0" algn="l">
                        <a:lnSpc>
                          <a:spcPct val="100000"/>
                        </a:lnSpc>
                        <a:spcBef>
                          <a:spcPts val="0"/>
                        </a:spcBef>
                        <a:spcAft>
                          <a:spcPts val="0"/>
                        </a:spcAft>
                        <a:buClr>
                          <a:srgbClr val="000000"/>
                        </a:buClr>
                        <a:buSzPts val="1400"/>
                        <a:buFont typeface="Arial"/>
                        <a:buNone/>
                      </a:pPr>
                      <a:r>
                        <a:rPr lang="en-SG" sz="1600" u="none" cap="none" strike="noStrike">
                          <a:solidFill>
                            <a:srgbClr val="0070C0"/>
                          </a:solidFill>
                        </a:rPr>
                        <a:t> </a:t>
                      </a:r>
                      <a:endParaRPr i="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Family:  </a:t>
                      </a:r>
                      <a:r>
                        <a:rPr b="0" lang="en-SG" sz="1600" u="none" cap="none" strike="noStrike">
                          <a:solidFill>
                            <a:srgbClr val="525B13"/>
                          </a:solidFill>
                        </a:rPr>
                        <a:t>Meals need to accommodate the tastes and preferences of her spouse and young children. If the menu does not offer options that appeal to her entire family, she may be less likely to choose the service.</a:t>
                      </a:r>
                      <a:endParaRPr/>
                    </a:p>
                    <a:p>
                      <a:pPr indent="0" lvl="0" marL="0" marR="0" rtl="0" algn="l">
                        <a:lnSpc>
                          <a:spcPct val="100000"/>
                        </a:lnSpc>
                        <a:spcBef>
                          <a:spcPts val="0"/>
                        </a:spcBef>
                        <a:spcAft>
                          <a:spcPts val="0"/>
                        </a:spcAft>
                        <a:buClr>
                          <a:srgbClr val="000000"/>
                        </a:buClr>
                        <a:buSzPts val="1400"/>
                        <a:buFont typeface="Arial"/>
                        <a:buNone/>
                      </a:pPr>
                      <a:r>
                        <a:t/>
                      </a:r>
                      <a:endParaRPr b="1" sz="1600" u="none" cap="none" strike="noStrike">
                        <a:solidFill>
                          <a:srgbClr val="525B13"/>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Friend &amp; Bloggers :  </a:t>
                      </a:r>
                      <a:r>
                        <a:rPr b="0" lang="en-SG" sz="1600" u="none" cap="none" strike="noStrike">
                          <a:solidFill>
                            <a:srgbClr val="525B13"/>
                          </a:solidFill>
                        </a:rPr>
                        <a:t>W</a:t>
                      </a:r>
                      <a:r>
                        <a:rPr lang="en-SG" sz="1600" u="none" cap="none" strike="noStrike">
                          <a:solidFill>
                            <a:srgbClr val="525B13"/>
                          </a:solidFill>
                        </a:rPr>
                        <a:t>ho focus on healthy living, especially those who offer halal meal ideas and tips for busy professionals and families.</a:t>
                      </a:r>
                      <a:endParaRPr sz="1600" u="none" cap="none" strike="noStrike">
                        <a:solidFill>
                          <a:srgbClr val="525B13"/>
                        </a:solidFill>
                      </a:endParaRPr>
                    </a:p>
                  </a:txBody>
                  <a:tcPr marT="91425" marB="91425" marR="91425" marL="91425">
                    <a:lnL cap="flat" cmpd="sng" w="9525">
                      <a:solidFill>
                        <a:srgbClr val="9E9E9E"/>
                      </a:solidFill>
                      <a:prstDash val="solid"/>
                      <a:round/>
                      <a:headEnd len="sm" w="sm" type="none"/>
                      <a:tailEnd len="sm" w="sm" type="none"/>
                    </a:lnL>
                    <a:solidFill>
                      <a:schemeClr val="lt1"/>
                    </a:solidFill>
                  </a:tcPr>
                </a:tc>
              </a:tr>
              <a:tr h="1230150">
                <a:tc>
                  <a:txBody>
                    <a:bodyPr/>
                    <a:lstStyle/>
                    <a:p>
                      <a:pPr indent="0" lvl="0" marL="0" marR="0" rtl="0" algn="l">
                        <a:lnSpc>
                          <a:spcPct val="100000"/>
                        </a:lnSpc>
                        <a:spcBef>
                          <a:spcPts val="0"/>
                        </a:spcBef>
                        <a:spcAft>
                          <a:spcPts val="0"/>
                        </a:spcAft>
                        <a:buClr>
                          <a:srgbClr val="000000"/>
                        </a:buClr>
                        <a:buSzPts val="1400"/>
                        <a:buFont typeface="Arial"/>
                        <a:buNone/>
                      </a:pPr>
                      <a:r>
                        <a:rPr lang="en-SG" sz="1600" u="none" cap="none" strike="noStrike">
                          <a:solidFill>
                            <a:srgbClr val="0070C0"/>
                          </a:solidFill>
                        </a:rPr>
                        <a:t>Barriers to entry</a:t>
                      </a:r>
                      <a:endParaRPr i="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Time Management:   </a:t>
                      </a:r>
                      <a:r>
                        <a:rPr lang="en-SG" sz="1600" u="none" cap="none" strike="noStrike">
                          <a:solidFill>
                            <a:srgbClr val="525B13"/>
                          </a:solidFill>
                        </a:rPr>
                        <a:t>Busy Schedule, long working hours, especially with two young children.</a:t>
                      </a:r>
                      <a:endParaRPr/>
                    </a:p>
                    <a:p>
                      <a:pPr indent="0" lvl="0" marL="0" marR="0" rtl="0" algn="l">
                        <a:lnSpc>
                          <a:spcPct val="100000"/>
                        </a:lnSpc>
                        <a:spcBef>
                          <a:spcPts val="0"/>
                        </a:spcBef>
                        <a:spcAft>
                          <a:spcPts val="0"/>
                        </a:spcAft>
                        <a:buClr>
                          <a:srgbClr val="000000"/>
                        </a:buClr>
                        <a:buSzPts val="1400"/>
                        <a:buFont typeface="Arial"/>
                        <a:buNone/>
                      </a:pPr>
                      <a:r>
                        <a:t/>
                      </a:r>
                      <a:endParaRPr sz="1600" u="none" cap="none" strike="noStrike">
                        <a:solidFill>
                          <a:srgbClr val="525B13"/>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Financial Constraints: </a:t>
                      </a:r>
                      <a:r>
                        <a:rPr b="0" lang="en-SG" sz="1600" u="none" cap="none" strike="noStrike">
                          <a:solidFill>
                            <a:srgbClr val="525B13"/>
                          </a:solidFill>
                        </a:rPr>
                        <a:t>budget constraints may limit ordering in.</a:t>
                      </a:r>
                      <a:endParaRPr b="0" sz="1600" u="none" cap="none" strike="noStrike">
                        <a:solidFill>
                          <a:srgbClr val="525B13"/>
                        </a:solidFill>
                      </a:endParaRPr>
                    </a:p>
                  </a:txBody>
                  <a:tcPr marT="91425" marB="91425" marR="91425" marL="91425">
                    <a:lnL cap="flat" cmpd="sng" w="9525">
                      <a:solidFill>
                        <a:srgbClr val="9E9E9E"/>
                      </a:solidFill>
                      <a:prstDash val="solid"/>
                      <a:round/>
                      <a:headEnd len="sm" w="sm" type="none"/>
                      <a:tailEnd len="sm" w="sm" type="none"/>
                    </a:lnL>
                  </a:tcPr>
                </a:tc>
              </a:tr>
              <a:tr h="1221050">
                <a:tc>
                  <a:txBody>
                    <a:bodyPr/>
                    <a:lstStyle/>
                    <a:p>
                      <a:pPr indent="0" lvl="0" marL="0" marR="0" rtl="0" algn="l">
                        <a:lnSpc>
                          <a:spcPct val="100000"/>
                        </a:lnSpc>
                        <a:spcBef>
                          <a:spcPts val="0"/>
                        </a:spcBef>
                        <a:spcAft>
                          <a:spcPts val="0"/>
                        </a:spcAft>
                        <a:buClr>
                          <a:srgbClr val="000000"/>
                        </a:buClr>
                        <a:buSzPts val="1400"/>
                        <a:buFont typeface="Arial"/>
                        <a:buNone/>
                      </a:pPr>
                      <a:r>
                        <a:rPr lang="en-SG" sz="1600" u="none" cap="none" strike="noStrike">
                          <a:solidFill>
                            <a:srgbClr val="0070C0"/>
                          </a:solidFill>
                        </a:rPr>
                        <a:t>Decision Triggers</a:t>
                      </a:r>
                      <a:endParaRPr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Quick and Easy Ordering:  </a:t>
                      </a:r>
                      <a:r>
                        <a:rPr lang="en-SG" sz="1600" u="none" cap="none" strike="noStrike">
                          <a:solidFill>
                            <a:srgbClr val="525B13"/>
                          </a:solidFill>
                        </a:rPr>
                        <a:t>A streamlined, user-friendly online ordering process with minimal wait times would be appealing. </a:t>
                      </a:r>
                      <a:endParaRPr/>
                    </a:p>
                    <a:p>
                      <a:pPr indent="0" lvl="0" marL="0" marR="0" rtl="0" algn="l">
                        <a:lnSpc>
                          <a:spcPct val="100000"/>
                        </a:lnSpc>
                        <a:spcBef>
                          <a:spcPts val="0"/>
                        </a:spcBef>
                        <a:spcAft>
                          <a:spcPts val="0"/>
                        </a:spcAft>
                        <a:buClr>
                          <a:srgbClr val="000000"/>
                        </a:buClr>
                        <a:buSzPts val="1400"/>
                        <a:buFont typeface="Arial"/>
                        <a:buNone/>
                      </a:pPr>
                      <a:r>
                        <a:t/>
                      </a:r>
                      <a:endParaRPr b="1" sz="1600" u="none" cap="none" strike="noStrike">
                        <a:solidFill>
                          <a:srgbClr val="525B13"/>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Affordability and Value for Money</a:t>
                      </a:r>
                      <a:r>
                        <a:rPr b="0" lang="en-SG" sz="1600" u="none" cap="none" strike="noStrike">
                          <a:solidFill>
                            <a:srgbClr val="525B13"/>
                          </a:solidFill>
                        </a:rPr>
                        <a:t>:  Offering affordable family set meals or discounts for larger orders would likely trigger a positive decision.</a:t>
                      </a:r>
                      <a:endParaRPr b="0" sz="1600" u="none" cap="none" strike="noStrike">
                        <a:solidFill>
                          <a:srgbClr val="525B13"/>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g2740ba676fe_0_19"/>
          <p:cNvGrpSpPr/>
          <p:nvPr/>
        </p:nvGrpSpPr>
        <p:grpSpPr>
          <a:xfrm>
            <a:off x="705930" y="254220"/>
            <a:ext cx="10231500" cy="967008"/>
            <a:chOff x="607810" y="171998"/>
            <a:chExt cx="10231500" cy="967008"/>
          </a:xfrm>
        </p:grpSpPr>
        <p:sp>
          <p:nvSpPr>
            <p:cNvPr id="239" name="Google Shape;239;g2740ba676fe_0_19"/>
            <p:cNvSpPr txBox="1"/>
            <p:nvPr/>
          </p:nvSpPr>
          <p:spPr>
            <a:xfrm>
              <a:off x="607810" y="615806"/>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Executive Summary</a:t>
              </a:r>
              <a:endParaRPr b="0" i="0" sz="1400" u="none" cap="none" strike="noStrike">
                <a:solidFill>
                  <a:srgbClr val="000000"/>
                </a:solidFill>
                <a:latin typeface="Arial"/>
                <a:ea typeface="Arial"/>
                <a:cs typeface="Arial"/>
                <a:sym typeface="Arial"/>
              </a:endParaRPr>
            </a:p>
          </p:txBody>
        </p:sp>
        <p:cxnSp>
          <p:nvCxnSpPr>
            <p:cNvPr id="240" name="Google Shape;240;g2740ba676fe_0_1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41" name="Google Shape;241;g2740ba676fe_0_1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42" name="Google Shape;242;g2740ba676fe_0_1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SG" sz="1200" u="none" cap="none" strike="noStrike">
                <a:solidFill>
                  <a:srgbClr val="A6B727"/>
                </a:solidFill>
                <a:latin typeface="Corbel"/>
                <a:ea typeface="Corbel"/>
                <a:cs typeface="Corbel"/>
                <a:sym typeface="Corbel"/>
              </a:rPr>
              <a:t>‹#›</a:t>
            </a:fld>
            <a:endParaRPr b="0" i="0" sz="1200" u="none" cap="none" strike="noStrike">
              <a:solidFill>
                <a:srgbClr val="A6B727"/>
              </a:solidFill>
              <a:latin typeface="Corbel"/>
              <a:ea typeface="Corbel"/>
              <a:cs typeface="Corbel"/>
              <a:sym typeface="Corbel"/>
            </a:endParaRPr>
          </a:p>
        </p:txBody>
      </p:sp>
      <p:sp>
        <p:nvSpPr>
          <p:cNvPr id="243" name="Google Shape;243;g2740ba676fe_0_19"/>
          <p:cNvSpPr txBox="1"/>
          <p:nvPr/>
        </p:nvSpPr>
        <p:spPr>
          <a:xfrm>
            <a:off x="634810" y="1379471"/>
            <a:ext cx="10231500" cy="522430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1" i="0" lang="en-SG" sz="2800" u="none" cap="none" strike="noStrike">
                <a:solidFill>
                  <a:srgbClr val="0070C0"/>
                </a:solidFill>
                <a:latin typeface="Montserrat"/>
                <a:ea typeface="Montserrat"/>
                <a:cs typeface="Montserrat"/>
                <a:sym typeface="Montserrat"/>
              </a:rPr>
              <a:t>Market Need</a:t>
            </a:r>
            <a:r>
              <a:rPr b="0" i="0" lang="en-SG" sz="2800" u="none" cap="none" strike="noStrike">
                <a:solidFill>
                  <a:srgbClr val="0070C0"/>
                </a:solidFill>
                <a:latin typeface="Montserrat Medium"/>
                <a:ea typeface="Montserrat Medium"/>
                <a:cs typeface="Montserrat Medium"/>
                <a:sym typeface="Montserrat Medium"/>
              </a:rPr>
              <a:t>: </a:t>
            </a:r>
            <a:endParaRPr/>
          </a:p>
          <a:p>
            <a:pPr indent="0" lvl="0" marL="0" marR="0" rtl="0" algn="l">
              <a:lnSpc>
                <a:spcPct val="90000"/>
              </a:lnSpc>
              <a:spcBef>
                <a:spcPts val="0"/>
              </a:spcBef>
              <a:spcAft>
                <a:spcPts val="0"/>
              </a:spcAft>
              <a:buClr>
                <a:srgbClr val="000000"/>
              </a:buClr>
              <a:buSzPts val="2000"/>
              <a:buFont typeface="Arial"/>
              <a:buNone/>
            </a:pPr>
            <a:r>
              <a:t/>
            </a:r>
            <a:endParaRPr b="0" i="0" sz="2800" u="none" cap="none" strike="noStrike">
              <a:solidFill>
                <a:srgbClr val="525B13"/>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rPr b="0" i="0" lang="en-SG" sz="2800" u="none" cap="none" strike="noStrike">
                <a:solidFill>
                  <a:srgbClr val="525B13"/>
                </a:solidFill>
                <a:latin typeface="Montserrat Medium"/>
                <a:ea typeface="Montserrat Medium"/>
                <a:cs typeface="Montserrat Medium"/>
                <a:sym typeface="Montserrat Medium"/>
              </a:rPr>
              <a:t>Affordable Halal Thai food meal choices with flexible dining options like order &amp; pickup, island-wide delivery, customizable meals, and venues for small gatherings.</a:t>
            </a:r>
            <a:endParaRPr/>
          </a:p>
          <a:p>
            <a:pPr indent="0" lvl="0" marL="0" marR="0" rtl="0" algn="l">
              <a:lnSpc>
                <a:spcPct val="90000"/>
              </a:lnSpc>
              <a:spcBef>
                <a:spcPts val="0"/>
              </a:spcBef>
              <a:spcAft>
                <a:spcPts val="0"/>
              </a:spcAft>
              <a:buClr>
                <a:srgbClr val="000000"/>
              </a:buClr>
              <a:buSzPts val="2000"/>
              <a:buFont typeface="Arial"/>
              <a:buNone/>
            </a:pPr>
            <a:r>
              <a:t/>
            </a:r>
            <a:endParaRPr b="1" i="0" sz="2800" u="none" cap="none" strike="noStrike">
              <a:solidFill>
                <a:srgbClr val="0070C0"/>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2000"/>
              <a:buFont typeface="Arial"/>
              <a:buNone/>
            </a:pPr>
            <a:r>
              <a:rPr b="1" i="0" lang="en-SG" sz="2800" u="none" cap="none" strike="noStrike">
                <a:solidFill>
                  <a:srgbClr val="0070C0"/>
                </a:solidFill>
                <a:latin typeface="Montserrat"/>
                <a:ea typeface="Montserrat"/>
                <a:cs typeface="Montserrat"/>
                <a:sym typeface="Montserrat"/>
              </a:rPr>
              <a:t>Product Overview</a:t>
            </a:r>
            <a:r>
              <a:rPr b="0" i="0" lang="en-SG" sz="2800" u="none" cap="none" strike="noStrike">
                <a:solidFill>
                  <a:srgbClr val="0070C0"/>
                </a:solidFill>
                <a:latin typeface="Montserrat Medium"/>
                <a:ea typeface="Montserrat Medium"/>
                <a:cs typeface="Montserrat Medium"/>
                <a:sym typeface="Montserrat Medium"/>
              </a:rPr>
              <a:t>: </a:t>
            </a:r>
            <a:endParaRPr/>
          </a:p>
          <a:p>
            <a:pPr indent="0" lvl="0" marL="0" marR="0" rtl="0" algn="l">
              <a:lnSpc>
                <a:spcPct val="90000"/>
              </a:lnSpc>
              <a:spcBef>
                <a:spcPts val="0"/>
              </a:spcBef>
              <a:spcAft>
                <a:spcPts val="0"/>
              </a:spcAft>
              <a:buClr>
                <a:srgbClr val="000000"/>
              </a:buClr>
              <a:buSzPts val="2000"/>
              <a:buFont typeface="Arial"/>
              <a:buNone/>
            </a:pPr>
            <a:r>
              <a:t/>
            </a:r>
            <a:endParaRPr b="0" i="0" sz="2800" u="none" cap="none" strike="noStrike">
              <a:solidFill>
                <a:srgbClr val="0070C0"/>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rPr b="0" i="0" lang="en-SG" sz="2800" u="none" cap="none" strike="noStrike">
                <a:solidFill>
                  <a:srgbClr val="525B13"/>
                </a:solidFill>
                <a:latin typeface="Montserrat Medium"/>
                <a:ea typeface="Montserrat Medium"/>
                <a:cs typeface="Montserrat Medium"/>
                <a:sym typeface="Montserrat Medium"/>
              </a:rPr>
              <a:t>Caters to those who prefers the convenience of home or office delivery and customers looking to host small events or gatherings of 20-40 people.</a:t>
            </a:r>
            <a:endParaRPr b="0" i="0" sz="2800" u="none" cap="none" strike="noStrike">
              <a:solidFill>
                <a:srgbClr val="525B13"/>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0" i="0" sz="1800" u="none" cap="none" strike="noStrike">
              <a:solidFill>
                <a:srgbClr val="525B13"/>
              </a:solidFill>
              <a:latin typeface="Montserrat Medium"/>
              <a:ea typeface="Montserrat Medium"/>
              <a:cs typeface="Montserrat Medium"/>
              <a:sym typeface="Montserrat Medium"/>
            </a:endParaRPr>
          </a:p>
        </p:txBody>
      </p:sp>
      <p:sp>
        <p:nvSpPr>
          <p:cNvPr id="244" name="Google Shape;244;g2740ba676fe_0_19"/>
          <p:cNvSpPr txBox="1"/>
          <p:nvPr/>
        </p:nvSpPr>
        <p:spPr>
          <a:xfrm>
            <a:off x="229830" y="6209001"/>
            <a:ext cx="11183700" cy="365100"/>
          </a:xfrm>
          <a:prstGeom prst="rect">
            <a:avLst/>
          </a:prstGeom>
          <a:noFill/>
          <a:ln>
            <a:noFill/>
          </a:ln>
        </p:spPr>
        <p:txBody>
          <a:bodyPr anchorCtr="0" anchor="t" bIns="45700" lIns="91425" spcFirstLastPara="1" rIns="91425" wrap="square" tIns="45700">
            <a:noAutofit/>
          </a:bodyPr>
          <a:lstStyle/>
          <a:p>
            <a:pPr indent="0" lvl="0" marL="4572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a:p>
            <a:pPr indent="0" lvl="0" marL="4572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a:p>
            <a:pPr indent="0" lvl="0" marL="4572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a:p>
            <a:pPr indent="0" lvl="0" marL="4572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6"/>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70C0"/>
              </a:buClr>
              <a:buSzPts val="3200"/>
              <a:buFont typeface="Montserrat"/>
              <a:buNone/>
            </a:pPr>
            <a:r>
              <a:rPr b="1" i="0" lang="en-SG" sz="3200" u="none" cap="none" strike="noStrike">
                <a:solidFill>
                  <a:srgbClr val="0070C0"/>
                </a:solidFill>
                <a:latin typeface="Montserrat"/>
                <a:ea typeface="Montserrat"/>
                <a:cs typeface="Montserrat"/>
                <a:sym typeface="Montserrat"/>
              </a:rPr>
              <a:t>Marketing Strategy</a:t>
            </a:r>
            <a:r>
              <a:rPr b="0" i="0" lang="en-SG" sz="3200" u="none" cap="none" strike="noStrike">
                <a:solidFill>
                  <a:srgbClr val="0070C0"/>
                </a:solidFill>
                <a:latin typeface="Montserrat Medium"/>
                <a:ea typeface="Montserrat Medium"/>
                <a:cs typeface="Montserrat Medium"/>
                <a:sym typeface="Montserrat Medium"/>
              </a:rPr>
              <a:t>:</a:t>
            </a:r>
            <a:br>
              <a:rPr b="0" i="0" lang="en-SG" sz="1800" u="none" cap="none" strike="noStrike">
                <a:solidFill>
                  <a:srgbClr val="0070C0"/>
                </a:solidFill>
                <a:latin typeface="Montserrat Medium"/>
                <a:ea typeface="Montserrat Medium"/>
                <a:cs typeface="Montserrat Medium"/>
                <a:sym typeface="Montserrat Medium"/>
              </a:rPr>
            </a:br>
            <a:endParaRPr/>
          </a:p>
        </p:txBody>
      </p:sp>
      <p:sp>
        <p:nvSpPr>
          <p:cNvPr id="250" name="Google Shape;250;p6"/>
          <p:cNvSpPr txBox="1"/>
          <p:nvPr>
            <p:ph idx="1" type="body"/>
          </p:nvPr>
        </p:nvSpPr>
        <p:spPr>
          <a:xfrm>
            <a:off x="650240" y="1330960"/>
            <a:ext cx="10020191" cy="4267200"/>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chemeClr val="accent1"/>
              </a:buClr>
              <a:buSzPct val="120120"/>
              <a:buFont typeface="Corbel"/>
              <a:buNone/>
            </a:pPr>
            <a:r>
              <a:t/>
            </a:r>
            <a:endParaRPr b="0" i="0" sz="1800" u="none" cap="none" strike="noStrike">
              <a:solidFill>
                <a:srgbClr val="0070C0"/>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525B13"/>
              </a:buClr>
              <a:buSzPct val="77220"/>
              <a:buFont typeface="Montserrat Medium"/>
              <a:buNone/>
            </a:pPr>
            <a:r>
              <a:rPr b="0" i="0" lang="en-SG" sz="2800" u="none" cap="none" strike="noStrike">
                <a:solidFill>
                  <a:srgbClr val="525B13"/>
                </a:solidFill>
                <a:latin typeface="Montserrat Medium"/>
                <a:ea typeface="Montserrat Medium"/>
                <a:cs typeface="Montserrat Medium"/>
                <a:sym typeface="Montserrat Medium"/>
              </a:rPr>
              <a:t>--- Social Media : Post high-quality photos and videos of dishes, Highlight unique dishes and weekly specials, such as, special promotions to engage customer.</a:t>
            </a:r>
            <a:endParaRPr/>
          </a:p>
          <a:p>
            <a:pPr indent="0" lvl="0" marL="0" marR="0" rtl="0" algn="l">
              <a:lnSpc>
                <a:spcPct val="90000"/>
              </a:lnSpc>
              <a:spcBef>
                <a:spcPts val="0"/>
              </a:spcBef>
              <a:spcAft>
                <a:spcPts val="0"/>
              </a:spcAft>
              <a:buClr>
                <a:srgbClr val="000000"/>
              </a:buClr>
              <a:buSzPct val="77220"/>
              <a:buFont typeface="Arial"/>
              <a:buNone/>
            </a:pPr>
            <a:r>
              <a:t/>
            </a:r>
            <a:endParaRPr b="0" i="0" sz="2800" u="none" cap="none" strike="noStrike">
              <a:solidFill>
                <a:srgbClr val="525B13"/>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ct val="77220"/>
              <a:buFont typeface="Arial"/>
              <a:buNone/>
            </a:pPr>
            <a:r>
              <a:rPr b="0" i="0" lang="en-SG" sz="2800" u="none" cap="none" strike="noStrike">
                <a:solidFill>
                  <a:srgbClr val="525B13"/>
                </a:solidFill>
                <a:latin typeface="Montserrat Medium"/>
                <a:ea typeface="Montserrat Medium"/>
                <a:cs typeface="Montserrat Medium"/>
                <a:sym typeface="Montserrat Medium"/>
              </a:rPr>
              <a:t>----Google Ad  SEO: </a:t>
            </a:r>
            <a:endParaRPr/>
          </a:p>
          <a:p>
            <a:pPr indent="0" lvl="0" marL="0" marR="0" rtl="0" algn="l">
              <a:lnSpc>
                <a:spcPct val="90000"/>
              </a:lnSpc>
              <a:spcBef>
                <a:spcPts val="0"/>
              </a:spcBef>
              <a:spcAft>
                <a:spcPts val="0"/>
              </a:spcAft>
              <a:buClr>
                <a:srgbClr val="000000"/>
              </a:buClr>
              <a:buSzPct val="77220"/>
              <a:buFont typeface="Arial"/>
              <a:buNone/>
            </a:pPr>
            <a:r>
              <a:rPr b="0" i="0" lang="en-SG" sz="2800" u="none" cap="none" strike="noStrike">
                <a:solidFill>
                  <a:srgbClr val="525B13"/>
                </a:solidFill>
                <a:latin typeface="Montserrat Medium"/>
                <a:ea typeface="Montserrat Medium"/>
                <a:cs typeface="Montserrat Medium"/>
                <a:sym typeface="Montserrat Medium"/>
              </a:rPr>
              <a:t>Using long-tail keywords to capture specific search intent, such as "best halal Thai food delivery Singapore" or "affordable Thai catering for small groups”.</a:t>
            </a:r>
            <a:endParaRPr/>
          </a:p>
          <a:p>
            <a:pPr indent="0" lvl="0" marL="0" marR="0" rtl="0" algn="l">
              <a:lnSpc>
                <a:spcPct val="90000"/>
              </a:lnSpc>
              <a:spcBef>
                <a:spcPts val="0"/>
              </a:spcBef>
              <a:spcAft>
                <a:spcPts val="0"/>
              </a:spcAft>
              <a:buClr>
                <a:srgbClr val="000000"/>
              </a:buClr>
              <a:buSzPct val="77220"/>
              <a:buFont typeface="Arial"/>
              <a:buNone/>
            </a:pPr>
            <a:r>
              <a:t/>
            </a:r>
            <a:endParaRPr b="0" i="1" sz="2800" u="none" cap="none" strike="noStrike">
              <a:solidFill>
                <a:srgbClr val="525B13"/>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ct val="77220"/>
              <a:buFont typeface="Arial"/>
              <a:buNone/>
            </a:pPr>
            <a:r>
              <a:rPr b="0" i="1" lang="en-SG" sz="2800" u="none" cap="none" strike="noStrike">
                <a:solidFill>
                  <a:srgbClr val="525B13"/>
                </a:solidFill>
                <a:latin typeface="Montserrat Medium"/>
                <a:ea typeface="Montserrat Medium"/>
                <a:cs typeface="Montserrat Medium"/>
                <a:sym typeface="Montserrat Medium"/>
              </a:rPr>
              <a:t>Ensure user </a:t>
            </a:r>
            <a:r>
              <a:rPr b="0" i="0" lang="en-SG" sz="2800" u="none" cap="none" strike="noStrike">
                <a:solidFill>
                  <a:srgbClr val="525B13"/>
                </a:solidFill>
                <a:latin typeface="Montserrat Medium"/>
                <a:ea typeface="Montserrat Medium"/>
                <a:cs typeface="Montserrat Medium"/>
                <a:sym typeface="Montserrat Medium"/>
              </a:rPr>
              <a:t>friendly for easy ordering and payment on all platforms.</a:t>
            </a:r>
            <a:endParaRPr/>
          </a:p>
          <a:p>
            <a:pPr indent="-79502" lvl="0" marL="228600" rtl="0" algn="l">
              <a:lnSpc>
                <a:spcPct val="90000"/>
              </a:lnSpc>
              <a:spcBef>
                <a:spcPts val="1400"/>
              </a:spcBef>
              <a:spcAft>
                <a:spcPts val="0"/>
              </a:spcAft>
              <a:buSzPct val="80000"/>
              <a:buNone/>
            </a:pPr>
            <a:r>
              <a:t/>
            </a:r>
            <a:endParaRPr/>
          </a:p>
        </p:txBody>
      </p:sp>
      <p:sp>
        <p:nvSpPr>
          <p:cNvPr id="251" name="Google Shape;251;p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6B727"/>
              </a:buClr>
              <a:buSzPts val="1200"/>
              <a:buFont typeface="Corbel"/>
              <a:buNone/>
            </a:pPr>
            <a:fld id="{00000000-1234-1234-1234-123412341234}" type="slidenum">
              <a:rPr b="0" i="0" lang="en-SG" sz="1200" u="none" cap="none" strike="noStrike">
                <a:solidFill>
                  <a:srgbClr val="A6B727"/>
                </a:solidFill>
                <a:latin typeface="Corbel"/>
                <a:ea typeface="Corbel"/>
                <a:cs typeface="Corbel"/>
                <a:sym typeface="Corbel"/>
              </a:rPr>
              <a:t>‹#›</a:t>
            </a:fld>
            <a:endParaRPr b="0" i="0" sz="1200" u="none" cap="none" strike="noStrike">
              <a:solidFill>
                <a:srgbClr val="A6B727"/>
              </a:solidFill>
              <a:latin typeface="Corbel"/>
              <a:ea typeface="Corbel"/>
              <a:cs typeface="Corbel"/>
              <a:sym typeface="Corbel"/>
            </a:endParaRPr>
          </a:p>
        </p:txBody>
      </p:sp>
      <p:sp>
        <p:nvSpPr>
          <p:cNvPr id="252" name="Google Shape;252;p6"/>
          <p:cNvSpPr/>
          <p:nvPr/>
        </p:nvSpPr>
        <p:spPr>
          <a:xfrm>
            <a:off x="10901680" y="416560"/>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grpSp>
        <p:nvGrpSpPr>
          <p:cNvPr id="257" name="Google Shape;257;g2740ba676fe_0_80"/>
          <p:cNvGrpSpPr/>
          <p:nvPr/>
        </p:nvGrpSpPr>
        <p:grpSpPr>
          <a:xfrm>
            <a:off x="0" y="142789"/>
            <a:ext cx="9407378" cy="676004"/>
            <a:chOff x="727221" y="171319"/>
            <a:chExt cx="10345365" cy="763476"/>
          </a:xfrm>
        </p:grpSpPr>
        <p:sp>
          <p:nvSpPr>
            <p:cNvPr id="258" name="Google Shape;258;g2740ba676fe_0_80"/>
            <p:cNvSpPr txBox="1"/>
            <p:nvPr/>
          </p:nvSpPr>
          <p:spPr>
            <a:xfrm>
              <a:off x="841086" y="171319"/>
              <a:ext cx="10231500" cy="5908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SG" sz="2800" u="none" cap="none" strike="noStrike">
                  <a:solidFill>
                    <a:srgbClr val="FF3300"/>
                  </a:solidFill>
                  <a:latin typeface="Montserrat SemiBold"/>
                  <a:ea typeface="Montserrat SemiBold"/>
                  <a:cs typeface="Montserrat SemiBold"/>
                  <a:sym typeface="Montserrat SemiBold"/>
                </a:rPr>
                <a:t>SWOT Analysis of The Company (Thai to go)</a:t>
              </a:r>
              <a:endParaRPr b="0" i="0" sz="1400" u="none" cap="none" strike="noStrike">
                <a:solidFill>
                  <a:srgbClr val="000000"/>
                </a:solidFill>
                <a:latin typeface="Arial"/>
                <a:ea typeface="Arial"/>
                <a:cs typeface="Arial"/>
                <a:sym typeface="Arial"/>
              </a:endParaRPr>
            </a:p>
          </p:txBody>
        </p:sp>
        <p:cxnSp>
          <p:nvCxnSpPr>
            <p:cNvPr id="259" name="Google Shape;259;g2740ba676fe_0_8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60" name="Google Shape;260;g2740ba676fe_0_8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61" name="Google Shape;261;g2740ba676fe_0_8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aphicFrame>
        <p:nvGraphicFramePr>
          <p:cNvPr id="262" name="Google Shape;262;g2740ba676fe_0_80"/>
          <p:cNvGraphicFramePr/>
          <p:nvPr/>
        </p:nvGraphicFramePr>
        <p:xfrm>
          <a:off x="193040" y="482222"/>
          <a:ext cx="3000000" cy="3000000"/>
        </p:xfrm>
        <a:graphic>
          <a:graphicData uri="http://schemas.openxmlformats.org/drawingml/2006/table">
            <a:tbl>
              <a:tblPr>
                <a:noFill/>
                <a:tableStyleId>{E591D171-5B51-4118-8AD9-3F4E0D9AAE8A}</a:tableStyleId>
              </a:tblPr>
              <a:tblGrid>
                <a:gridCol w="5905275"/>
                <a:gridCol w="5402800"/>
              </a:tblGrid>
              <a:tr h="3313425">
                <a:tc>
                  <a:txBody>
                    <a:bodyPr/>
                    <a:lstStyle/>
                    <a:p>
                      <a:pPr indent="0" lvl="0" marL="0" marR="0" rtl="0" algn="l">
                        <a:lnSpc>
                          <a:spcPct val="160000"/>
                        </a:lnSpc>
                        <a:spcBef>
                          <a:spcPts val="0"/>
                        </a:spcBef>
                        <a:spcAft>
                          <a:spcPts val="0"/>
                        </a:spcAft>
                        <a:buClr>
                          <a:srgbClr val="000000"/>
                        </a:buClr>
                        <a:buSzPts val="1500"/>
                        <a:buFont typeface="Arial"/>
                        <a:buNone/>
                      </a:pPr>
                      <a:r>
                        <a:rPr b="1" lang="en-SG" sz="1800" u="none" cap="none" strike="noStrike">
                          <a:solidFill>
                            <a:srgbClr val="0D0D0D"/>
                          </a:solidFill>
                          <a:highlight>
                            <a:srgbClr val="FFFFFF"/>
                          </a:highlight>
                          <a:latin typeface="Roboto"/>
                          <a:ea typeface="Roboto"/>
                          <a:cs typeface="Roboto"/>
                          <a:sym typeface="Roboto"/>
                        </a:rPr>
                        <a:t>Strengths -</a:t>
                      </a:r>
                      <a:endParaRPr sz="1800" u="none" cap="none" strike="noStrike">
                        <a:solidFill>
                          <a:srgbClr val="0D0D0D"/>
                        </a:solidFill>
                        <a:highlight>
                          <a:srgbClr val="FFFFFF"/>
                        </a:highlight>
                        <a:latin typeface="Roboto"/>
                        <a:ea typeface="Roboto"/>
                        <a:cs typeface="Roboto"/>
                        <a:sym typeface="Roboto"/>
                      </a:endParaRPr>
                    </a:p>
                    <a:p>
                      <a:pPr indent="0" lvl="0" marL="127000" marR="0" rtl="0" algn="l">
                        <a:lnSpc>
                          <a:spcPct val="100000"/>
                        </a:lnSpc>
                        <a:spcBef>
                          <a:spcPts val="0"/>
                        </a:spcBef>
                        <a:spcAft>
                          <a:spcPts val="0"/>
                        </a:spcAft>
                        <a:buClr>
                          <a:srgbClr val="000000"/>
                        </a:buClr>
                        <a:buSzPts val="1600"/>
                        <a:buFont typeface="Arial"/>
                        <a:buNone/>
                      </a:pPr>
                      <a:r>
                        <a:t/>
                      </a:r>
                      <a:endParaRPr b="1" sz="1600" u="none" cap="none" strike="noStrike">
                        <a:solidFill>
                          <a:schemeClr val="accent2"/>
                        </a:solidFill>
                      </a:endParaRPr>
                    </a:p>
                    <a:p>
                      <a:pPr indent="0" lvl="0" marL="127000" marR="0" rtl="0" algn="l">
                        <a:lnSpc>
                          <a:spcPct val="100000"/>
                        </a:lnSpc>
                        <a:spcBef>
                          <a:spcPts val="0"/>
                        </a:spcBef>
                        <a:spcAft>
                          <a:spcPts val="0"/>
                        </a:spcAft>
                        <a:buClr>
                          <a:srgbClr val="000000"/>
                        </a:buClr>
                        <a:buSzPts val="1600"/>
                        <a:buFont typeface="Arial"/>
                        <a:buNone/>
                      </a:pPr>
                      <a:r>
                        <a:rPr b="1" lang="en-SG" sz="1600" u="none" cap="none" strike="noStrike">
                          <a:solidFill>
                            <a:srgbClr val="525B13"/>
                          </a:solidFill>
                        </a:rPr>
                        <a:t>---Convenience: The restaurant is convenient, offering delivery and takeaway for busy customers.</a:t>
                      </a:r>
                      <a:endParaRPr/>
                    </a:p>
                    <a:p>
                      <a:pPr indent="0" lvl="0" marL="127000" marR="0" rtl="0" algn="l">
                        <a:lnSpc>
                          <a:spcPct val="100000"/>
                        </a:lnSpc>
                        <a:spcBef>
                          <a:spcPts val="0"/>
                        </a:spcBef>
                        <a:spcAft>
                          <a:spcPts val="0"/>
                        </a:spcAft>
                        <a:buClr>
                          <a:srgbClr val="000000"/>
                        </a:buClr>
                        <a:buSzPts val="1600"/>
                        <a:buFont typeface="Arial"/>
                        <a:buNone/>
                      </a:pPr>
                      <a:r>
                        <a:t/>
                      </a:r>
                      <a:endParaRPr b="1" sz="1600" u="none" cap="none" strike="noStrike">
                        <a:solidFill>
                          <a:srgbClr val="525B13"/>
                        </a:solidFill>
                      </a:endParaRPr>
                    </a:p>
                    <a:p>
                      <a:pPr indent="0" lvl="0" marL="127000" marR="0" rtl="0" algn="l">
                        <a:lnSpc>
                          <a:spcPct val="100000"/>
                        </a:lnSpc>
                        <a:spcBef>
                          <a:spcPts val="0"/>
                        </a:spcBef>
                        <a:spcAft>
                          <a:spcPts val="0"/>
                        </a:spcAft>
                        <a:buClr>
                          <a:srgbClr val="000000"/>
                        </a:buClr>
                        <a:buSzPts val="1600"/>
                        <a:buFont typeface="Arial"/>
                        <a:buNone/>
                      </a:pPr>
                      <a:r>
                        <a:rPr b="1" lang="en-SG" sz="1600" u="none" cap="none" strike="noStrike">
                          <a:solidFill>
                            <a:srgbClr val="525B13"/>
                          </a:solidFill>
                        </a:rPr>
                        <a:t>---It has been around for 10 years, showing that it’s reliable and has a strong presence in the community.</a:t>
                      </a:r>
                      <a:endParaRPr/>
                    </a:p>
                    <a:p>
                      <a:pPr indent="0" lvl="0" marL="127000" marR="0" rtl="0" algn="l">
                        <a:lnSpc>
                          <a:spcPct val="100000"/>
                        </a:lnSpc>
                        <a:spcBef>
                          <a:spcPts val="0"/>
                        </a:spcBef>
                        <a:spcAft>
                          <a:spcPts val="0"/>
                        </a:spcAft>
                        <a:buClr>
                          <a:srgbClr val="000000"/>
                        </a:buClr>
                        <a:buSzPts val="1600"/>
                        <a:buFont typeface="Arial"/>
                        <a:buNone/>
                      </a:pPr>
                      <a:r>
                        <a:t/>
                      </a:r>
                      <a:endParaRPr b="1" sz="1600" u="none" cap="none" strike="noStrike">
                        <a:solidFill>
                          <a:srgbClr val="525B13"/>
                        </a:solidFill>
                      </a:endParaRPr>
                    </a:p>
                    <a:p>
                      <a:pPr indent="0" lvl="0" marL="127000" marR="0" rtl="0" algn="l">
                        <a:lnSpc>
                          <a:spcPct val="100000"/>
                        </a:lnSpc>
                        <a:spcBef>
                          <a:spcPts val="0"/>
                        </a:spcBef>
                        <a:spcAft>
                          <a:spcPts val="0"/>
                        </a:spcAft>
                        <a:buClr>
                          <a:srgbClr val="000000"/>
                        </a:buClr>
                        <a:buSzPts val="1600"/>
                        <a:buFont typeface="Arial"/>
                        <a:buNone/>
                      </a:pPr>
                      <a:r>
                        <a:t/>
                      </a:r>
                      <a:endParaRPr b="1" sz="1600" u="none" cap="none" strike="noStrike">
                        <a:solidFill>
                          <a:srgbClr val="0070C0"/>
                        </a:solidFill>
                      </a:endParaRPr>
                    </a:p>
                  </a:txBody>
                  <a:tcPr marT="91425" marB="91425" marR="91425" marL="91425"/>
                </a:tc>
                <a:tc>
                  <a:txBody>
                    <a:bodyPr/>
                    <a:lstStyle/>
                    <a:p>
                      <a:pPr indent="0" lvl="0" marL="0" marR="0" rtl="0" algn="l">
                        <a:lnSpc>
                          <a:spcPct val="160000"/>
                        </a:lnSpc>
                        <a:spcBef>
                          <a:spcPts val="0"/>
                        </a:spcBef>
                        <a:spcAft>
                          <a:spcPts val="0"/>
                        </a:spcAft>
                        <a:buClr>
                          <a:srgbClr val="000000"/>
                        </a:buClr>
                        <a:buSzPts val="1500"/>
                        <a:buFont typeface="Arial"/>
                        <a:buNone/>
                      </a:pPr>
                      <a:r>
                        <a:rPr b="1" lang="en-SG" sz="1800" u="none" cap="none" strike="noStrike">
                          <a:solidFill>
                            <a:schemeClr val="dk1"/>
                          </a:solidFill>
                          <a:highlight>
                            <a:srgbClr val="FFFFFF"/>
                          </a:highlight>
                          <a:latin typeface="Roboto"/>
                          <a:ea typeface="Roboto"/>
                          <a:cs typeface="Roboto"/>
                          <a:sym typeface="Roboto"/>
                        </a:rPr>
                        <a:t>Weaknesses –</a:t>
                      </a:r>
                      <a:endParaRPr/>
                    </a:p>
                    <a:p>
                      <a:pPr indent="0" lvl="0" marL="0" marR="0" rtl="0" algn="l">
                        <a:lnSpc>
                          <a:spcPct val="160000"/>
                        </a:lnSpc>
                        <a:spcBef>
                          <a:spcPts val="0"/>
                        </a:spcBef>
                        <a:spcAft>
                          <a:spcPts val="0"/>
                        </a:spcAft>
                        <a:buClr>
                          <a:srgbClr val="000000"/>
                        </a:buClr>
                        <a:buSzPts val="1500"/>
                        <a:buFont typeface="Arial"/>
                        <a:buNone/>
                      </a:pPr>
                      <a:r>
                        <a:rPr b="1" lang="en-SG" sz="1600" u="none" cap="none" strike="noStrike">
                          <a:solidFill>
                            <a:srgbClr val="C00000"/>
                          </a:solidFill>
                          <a:latin typeface="Roboto"/>
                          <a:ea typeface="Roboto"/>
                          <a:cs typeface="Roboto"/>
                          <a:sym typeface="Roboto"/>
                        </a:rPr>
                        <a:t>---The restaurant relies on word of mouth, Food Panda, and Foodline for marketing which limits how many people hear about it.</a:t>
                      </a:r>
                      <a:endParaRPr/>
                    </a:p>
                    <a:p>
                      <a:pPr indent="0" lvl="0" marL="0" marR="0" rtl="0" algn="l">
                        <a:lnSpc>
                          <a:spcPct val="160000"/>
                        </a:lnSpc>
                        <a:spcBef>
                          <a:spcPts val="0"/>
                        </a:spcBef>
                        <a:spcAft>
                          <a:spcPts val="0"/>
                        </a:spcAft>
                        <a:buClr>
                          <a:srgbClr val="000000"/>
                        </a:buClr>
                        <a:buSzPts val="1500"/>
                        <a:buFont typeface="Arial"/>
                        <a:buNone/>
                      </a:pPr>
                      <a:r>
                        <a:rPr b="1" lang="en-SG" sz="1600" u="none" cap="none" strike="noStrike">
                          <a:solidFill>
                            <a:srgbClr val="C00000"/>
                          </a:solidFill>
                          <a:latin typeface="Roboto"/>
                          <a:ea typeface="Roboto"/>
                          <a:cs typeface="Roboto"/>
                          <a:sym typeface="Roboto"/>
                        </a:rPr>
                        <a:t>---The menu is too limited and may not meet the needs of different customers, missing the chance to attract more people.</a:t>
                      </a:r>
                      <a:endParaRPr/>
                    </a:p>
                    <a:p>
                      <a:pPr indent="0" lvl="0" marL="0" marR="0" rtl="0" algn="l">
                        <a:lnSpc>
                          <a:spcPct val="160000"/>
                        </a:lnSpc>
                        <a:spcBef>
                          <a:spcPts val="0"/>
                        </a:spcBef>
                        <a:spcAft>
                          <a:spcPts val="0"/>
                        </a:spcAft>
                        <a:buClr>
                          <a:srgbClr val="000000"/>
                        </a:buClr>
                        <a:buSzPts val="1500"/>
                        <a:buFont typeface="Arial"/>
                        <a:buNone/>
                      </a:pPr>
                      <a:r>
                        <a:t/>
                      </a:r>
                      <a:endParaRPr b="1" sz="1600" u="none" cap="none" strike="noStrike">
                        <a:solidFill>
                          <a:schemeClr val="dk1"/>
                        </a:solidFill>
                        <a:highlight>
                          <a:srgbClr val="FFFFFF"/>
                        </a:highlight>
                        <a:latin typeface="Roboto"/>
                        <a:ea typeface="Roboto"/>
                        <a:cs typeface="Roboto"/>
                        <a:sym typeface="Roboto"/>
                      </a:endParaRPr>
                    </a:p>
                  </a:txBody>
                  <a:tcPr marT="91425" marB="91425" marR="91425" marL="91425"/>
                </a:tc>
              </a:tr>
              <a:tr h="2919550">
                <a:tc>
                  <a:txBody>
                    <a:bodyPr/>
                    <a:lstStyle/>
                    <a:p>
                      <a:pPr indent="0" lvl="0" marL="0" marR="0" rtl="0" algn="l">
                        <a:lnSpc>
                          <a:spcPct val="160000"/>
                        </a:lnSpc>
                        <a:spcBef>
                          <a:spcPts val="0"/>
                        </a:spcBef>
                        <a:spcAft>
                          <a:spcPts val="0"/>
                        </a:spcAft>
                        <a:buClr>
                          <a:srgbClr val="000000"/>
                        </a:buClr>
                        <a:buSzPts val="1500"/>
                        <a:buFont typeface="Arial"/>
                        <a:buNone/>
                      </a:pPr>
                      <a:r>
                        <a:rPr b="1" lang="en-SG" sz="1800" u="none" cap="none" strike="noStrike"/>
                        <a:t>Opportunities –                                                              </a:t>
                      </a:r>
                      <a:endParaRPr/>
                    </a:p>
                    <a:p>
                      <a:pPr indent="0" lvl="0" marL="0" marR="0" rtl="0" algn="l">
                        <a:lnSpc>
                          <a:spcPct val="160000"/>
                        </a:lnSpc>
                        <a:spcBef>
                          <a:spcPts val="0"/>
                        </a:spcBef>
                        <a:spcAft>
                          <a:spcPts val="0"/>
                        </a:spcAft>
                        <a:buClr>
                          <a:srgbClr val="000000"/>
                        </a:buClr>
                        <a:buSzPts val="1500"/>
                        <a:buFont typeface="Arial"/>
                        <a:buNone/>
                      </a:pPr>
                      <a:r>
                        <a:rPr b="1" lang="en-SG" sz="1600" u="none" cap="none" strike="noStrike">
                          <a:solidFill>
                            <a:srgbClr val="0070C0"/>
                          </a:solidFill>
                        </a:rPr>
                        <a:t>---Digital Marketing Expansion: Use social media, and online ads more marketing channels to increase brand awareness and attract more customers.</a:t>
                      </a:r>
                      <a:endParaRPr/>
                    </a:p>
                    <a:p>
                      <a:pPr indent="0" lvl="0" marL="0" marR="0" rtl="0" algn="l">
                        <a:lnSpc>
                          <a:spcPct val="160000"/>
                        </a:lnSpc>
                        <a:spcBef>
                          <a:spcPts val="0"/>
                        </a:spcBef>
                        <a:spcAft>
                          <a:spcPts val="0"/>
                        </a:spcAft>
                        <a:buClr>
                          <a:srgbClr val="000000"/>
                        </a:buClr>
                        <a:buSzPts val="1500"/>
                        <a:buFont typeface="Arial"/>
                        <a:buNone/>
                      </a:pPr>
                      <a:r>
                        <a:rPr b="1" lang="en-SG" sz="1600" u="none" cap="none" strike="noStrike">
                          <a:solidFill>
                            <a:srgbClr val="0070C0"/>
                          </a:solidFill>
                        </a:rPr>
                        <a:t>---Offer affordable family packages or discounts on large orders, as well as special discounts for online customers with expiration dates。</a:t>
                      </a:r>
                      <a:endParaRPr b="1" sz="1600" u="none" cap="none" strike="noStrike">
                        <a:solidFill>
                          <a:srgbClr val="0070C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SG" sz="1800" u="none" cap="none" strike="noStrike">
                          <a:solidFill>
                            <a:srgbClr val="525B13"/>
                          </a:solidFill>
                          <a:highlight>
                            <a:srgbClr val="FFFFFF"/>
                          </a:highlight>
                          <a:latin typeface="Roboto"/>
                          <a:ea typeface="Roboto"/>
                          <a:cs typeface="Roboto"/>
                          <a:sym typeface="Roboto"/>
                        </a:rPr>
                        <a:t>Threats –</a:t>
                      </a:r>
                      <a:endParaRPr/>
                    </a:p>
                    <a:p>
                      <a:pPr indent="0" lvl="0" marL="0" marR="0" rtl="0" algn="l">
                        <a:lnSpc>
                          <a:spcPct val="100000"/>
                        </a:lnSpc>
                        <a:spcBef>
                          <a:spcPts val="0"/>
                        </a:spcBef>
                        <a:spcAft>
                          <a:spcPts val="0"/>
                        </a:spcAft>
                        <a:buClr>
                          <a:srgbClr val="000000"/>
                        </a:buClr>
                        <a:buSzPts val="1500"/>
                        <a:buFont typeface="Arial"/>
                        <a:buNone/>
                      </a:pPr>
                      <a:r>
                        <a:t/>
                      </a:r>
                      <a:endParaRPr b="1" sz="1600" u="none" cap="none" strike="noStrike">
                        <a:solidFill>
                          <a:srgbClr val="525B1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lang="en-SG" sz="1600" u="none" cap="none" strike="noStrike">
                          <a:solidFill>
                            <a:srgbClr val="525B13"/>
                          </a:solidFill>
                          <a:highlight>
                            <a:srgbClr val="FFFFFF"/>
                          </a:highlight>
                          <a:latin typeface="Roboto"/>
                          <a:ea typeface="Roboto"/>
                          <a:cs typeface="Roboto"/>
                          <a:sym typeface="Roboto"/>
                        </a:rPr>
                        <a:t>---S</a:t>
                      </a:r>
                      <a:r>
                        <a:rPr b="1" lang="en-SG" sz="1600" u="none" cap="none" strike="noStrike">
                          <a:solidFill>
                            <a:srgbClr val="525B13"/>
                          </a:solidFill>
                          <a:latin typeface="Roboto"/>
                          <a:ea typeface="Roboto"/>
                          <a:cs typeface="Roboto"/>
                          <a:sym typeface="Roboto"/>
                        </a:rPr>
                        <a:t>trong competition from other Thai restaurants, local eateries, and international cuisine options.</a:t>
                      </a:r>
                      <a:endParaRPr/>
                    </a:p>
                    <a:p>
                      <a:pPr indent="0" lvl="0" marL="0" marR="0" rtl="0" algn="l">
                        <a:lnSpc>
                          <a:spcPct val="100000"/>
                        </a:lnSpc>
                        <a:spcBef>
                          <a:spcPts val="0"/>
                        </a:spcBef>
                        <a:spcAft>
                          <a:spcPts val="0"/>
                        </a:spcAft>
                        <a:buClr>
                          <a:srgbClr val="000000"/>
                        </a:buClr>
                        <a:buSzPts val="1500"/>
                        <a:buFont typeface="Arial"/>
                        <a:buNone/>
                      </a:pPr>
                      <a:r>
                        <a:t/>
                      </a:r>
                      <a:endParaRPr b="1" sz="1600" u="none" cap="none" strike="noStrike">
                        <a:solidFill>
                          <a:srgbClr val="525B13"/>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lang="en-SG" sz="1600" u="none" cap="none" strike="noStrike">
                          <a:solidFill>
                            <a:srgbClr val="525B13"/>
                          </a:solidFill>
                          <a:highlight>
                            <a:srgbClr val="FFFFFF"/>
                          </a:highlight>
                          <a:latin typeface="Roboto"/>
                          <a:ea typeface="Roboto"/>
                          <a:cs typeface="Roboto"/>
                          <a:sym typeface="Roboto"/>
                        </a:rPr>
                        <a:t>---</a:t>
                      </a:r>
                      <a:r>
                        <a:rPr b="1" lang="en-SG" sz="1600" u="none" cap="none" strike="noStrike">
                          <a:solidFill>
                            <a:srgbClr val="525B13"/>
                          </a:solidFill>
                          <a:latin typeface="Roboto"/>
                          <a:ea typeface="Roboto"/>
                          <a:cs typeface="Roboto"/>
                          <a:sym typeface="Roboto"/>
                        </a:rPr>
                        <a:t>Negative reviews or poor online reputation management could damage the restaurant’s image and turn away potential customers.</a:t>
                      </a:r>
                      <a:endParaRPr b="1" sz="1600" u="none" cap="none" strike="noStrike">
                        <a:solidFill>
                          <a:srgbClr val="525B13"/>
                        </a:solidFill>
                        <a:highlight>
                          <a:srgbClr val="FFFFFF"/>
                        </a:highlight>
                        <a:latin typeface="Roboto"/>
                        <a:ea typeface="Roboto"/>
                        <a:cs typeface="Roboto"/>
                        <a:sym typeface="Roboto"/>
                      </a:endParaRPr>
                    </a:p>
                  </a:txBody>
                  <a:tcPr marT="91425" marB="91425" marR="91425" marL="91425"/>
                </a:tc>
              </a:tr>
            </a:tbl>
          </a:graphicData>
        </a:graphic>
      </p:graphicFrame>
      <p:sp>
        <p:nvSpPr>
          <p:cNvPr id="263" name="Google Shape;263;g2740ba676fe_0_80"/>
          <p:cNvSpPr txBox="1"/>
          <p:nvPr/>
        </p:nvSpPr>
        <p:spPr>
          <a:xfrm>
            <a:off x="262060" y="6652701"/>
            <a:ext cx="12013252" cy="130866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t/>
            </a:r>
            <a:endParaRPr b="0" i="0" sz="18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1800"/>
              <a:buFont typeface="Arial"/>
              <a:buNone/>
            </a:pPr>
            <a:r>
              <a:rPr b="0" i="1" lang="en-SG" sz="1800" u="none" cap="none" strike="noStrike">
                <a:solidFill>
                  <a:srgbClr val="191919"/>
                </a:solidFill>
                <a:latin typeface="Montserrat Medium"/>
                <a:ea typeface="Montserrat Medium"/>
                <a:cs typeface="Montserrat Medium"/>
                <a:sym typeface="Montserrat Medium"/>
              </a:rPr>
              <a:t> </a:t>
            </a:r>
            <a:endParaRPr/>
          </a:p>
          <a:p>
            <a:pPr indent="0" lvl="0" marL="457200" marR="0" rtl="0" algn="l">
              <a:lnSpc>
                <a:spcPct val="90000"/>
              </a:lnSpc>
              <a:spcBef>
                <a:spcPts val="0"/>
              </a:spcBef>
              <a:spcAft>
                <a:spcPts val="0"/>
              </a:spcAft>
              <a:buClr>
                <a:srgbClr val="000000"/>
              </a:buClr>
              <a:buSzPts val="2400"/>
              <a:buFont typeface="Arial"/>
              <a:buNone/>
            </a:pPr>
            <a:r>
              <a:t/>
            </a:r>
            <a:endParaRPr b="0" i="1" sz="1800" u="none" cap="none" strike="noStrike">
              <a:solidFill>
                <a:srgbClr val="191919"/>
              </a:solidFill>
              <a:latin typeface="Montserrat Medium"/>
              <a:ea typeface="Montserrat Medium"/>
              <a:cs typeface="Montserrat Medium"/>
              <a:sym typeface="Montserrat Medium"/>
            </a:endParaRPr>
          </a:p>
          <a:p>
            <a:pPr indent="0" lvl="0" marL="457200" marR="0" rtl="0" algn="l">
              <a:lnSpc>
                <a:spcPct val="90000"/>
              </a:lnSpc>
              <a:spcBef>
                <a:spcPts val="0"/>
              </a:spcBef>
              <a:spcAft>
                <a:spcPts val="0"/>
              </a:spcAft>
              <a:buClr>
                <a:srgbClr val="000000"/>
              </a:buClr>
              <a:buSzPts val="2400"/>
              <a:buFont typeface="Arial"/>
              <a:buNone/>
            </a:pPr>
            <a:r>
              <a:t/>
            </a:r>
            <a:endParaRPr b="0" i="1" sz="1800" u="none" cap="none" strike="noStrike">
              <a:solidFill>
                <a:srgbClr val="191919"/>
              </a:solidFill>
              <a:latin typeface="Montserrat Medium"/>
              <a:ea typeface="Montserrat Medium"/>
              <a:cs typeface="Montserrat Medium"/>
              <a:sym typeface="Montserrat Medium"/>
            </a:endParaRPr>
          </a:p>
          <a:p>
            <a:pPr indent="0" lvl="0" marL="457200" marR="0" rtl="0" algn="l">
              <a:lnSpc>
                <a:spcPct val="90000"/>
              </a:lnSpc>
              <a:spcBef>
                <a:spcPts val="0"/>
              </a:spcBef>
              <a:spcAft>
                <a:spcPts val="0"/>
              </a:spcAft>
              <a:buClr>
                <a:srgbClr val="000000"/>
              </a:buClr>
              <a:buSzPts val="2400"/>
              <a:buFont typeface="Arial"/>
              <a:buNone/>
            </a:pPr>
            <a:r>
              <a:t/>
            </a:r>
            <a:endParaRPr b="0" i="1" sz="1800" u="none" cap="none" strike="noStrike">
              <a:solidFill>
                <a:srgbClr val="191919"/>
              </a:solidFill>
              <a:latin typeface="Montserrat Medium"/>
              <a:ea typeface="Montserrat Medium"/>
              <a:cs typeface="Montserrat Medium"/>
              <a:sym typeface="Montserrat Medium"/>
            </a:endParaRPr>
          </a:p>
          <a:p>
            <a:pPr indent="0" lvl="0" marL="457200" marR="0" rtl="0" algn="l">
              <a:lnSpc>
                <a:spcPct val="90000"/>
              </a:lnSpc>
              <a:spcBef>
                <a:spcPts val="0"/>
              </a:spcBef>
              <a:spcAft>
                <a:spcPts val="0"/>
              </a:spcAft>
              <a:buClr>
                <a:srgbClr val="000000"/>
              </a:buClr>
              <a:buSzPts val="2400"/>
              <a:buFont typeface="Arial"/>
              <a:buNone/>
            </a:pPr>
            <a:r>
              <a:t/>
            </a:r>
            <a:endParaRPr b="0" i="1" sz="18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18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1800" u="none" cap="none" strike="noStrike">
              <a:solidFill>
                <a:srgbClr val="191919"/>
              </a:solidFill>
              <a:latin typeface="Montserrat Medium"/>
              <a:ea typeface="Montserrat Medium"/>
              <a:cs typeface="Montserrat Medium"/>
              <a:sym typeface="Montserrat Medium"/>
            </a:endParaRPr>
          </a:p>
        </p:txBody>
      </p:sp>
      <p:pic>
        <p:nvPicPr>
          <p:cNvPr id="264" name="Google Shape;264;g2740ba676fe_0_80"/>
          <p:cNvPicPr preferRelativeResize="0"/>
          <p:nvPr/>
        </p:nvPicPr>
        <p:blipFill rotWithShape="1">
          <a:blip r:embed="rId3">
            <a:alphaModFix/>
          </a:blip>
          <a:srcRect b="0" l="0" r="0" t="0"/>
          <a:stretch/>
        </p:blipFill>
        <p:spPr>
          <a:xfrm>
            <a:off x="5126652" y="3598716"/>
            <a:ext cx="969348" cy="804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7"/>
          <p:cNvSpPr txBox="1"/>
          <p:nvPr>
            <p:ph type="title"/>
          </p:nvPr>
        </p:nvSpPr>
        <p:spPr>
          <a:xfrm>
            <a:off x="0" y="87836"/>
            <a:ext cx="10891520" cy="1401865"/>
          </a:xfrm>
          <a:prstGeom prst="rect">
            <a:avLst/>
          </a:prstGeom>
          <a:noFill/>
          <a:ln>
            <a:noFill/>
          </a:ln>
        </p:spPr>
        <p:txBody>
          <a:bodyPr anchorCtr="0" anchor="ctr" bIns="45700" lIns="91425" spcFirstLastPara="1" rIns="91425" wrap="square" tIns="45700">
            <a:normAutofit fontScale="90000"/>
          </a:bodyPr>
          <a:lstStyle/>
          <a:p>
            <a:pPr indent="-228600" lvl="0" marL="457200" marR="0" rtl="0" algn="l">
              <a:lnSpc>
                <a:spcPct val="90000"/>
              </a:lnSpc>
              <a:spcBef>
                <a:spcPts val="0"/>
              </a:spcBef>
              <a:spcAft>
                <a:spcPts val="0"/>
              </a:spcAft>
              <a:buClr>
                <a:srgbClr val="FF0000"/>
              </a:buClr>
              <a:buSzPct val="100000"/>
              <a:buFont typeface="Calibri"/>
              <a:buNone/>
            </a:pPr>
            <a:br>
              <a:rPr b="1" i="0" lang="en-SG" sz="3600" u="none" cap="none" strike="noStrike">
                <a:solidFill>
                  <a:srgbClr val="FF0000"/>
                </a:solidFill>
                <a:latin typeface="Calibri"/>
                <a:ea typeface="Calibri"/>
                <a:cs typeface="Calibri"/>
                <a:sym typeface="Calibri"/>
              </a:rPr>
            </a:br>
            <a:r>
              <a:rPr b="1" i="0" lang="en-SG" sz="3600" u="none" cap="none" strike="noStrike">
                <a:solidFill>
                  <a:srgbClr val="FF0000"/>
                </a:solidFill>
                <a:latin typeface="Calibri"/>
                <a:ea typeface="Calibri"/>
                <a:cs typeface="Calibri"/>
                <a:sym typeface="Calibri"/>
              </a:rPr>
              <a:t>Competitive  Analysis – Web</a:t>
            </a:r>
            <a:br>
              <a:rPr b="1" i="0" lang="en-SG" sz="3200" u="none" cap="none" strike="noStrike">
                <a:solidFill>
                  <a:srgbClr val="ED7D31"/>
                </a:solidFill>
                <a:latin typeface="Calibri"/>
                <a:ea typeface="Calibri"/>
                <a:cs typeface="Calibri"/>
                <a:sym typeface="Calibri"/>
              </a:rPr>
            </a:br>
            <a:br>
              <a:rPr b="1" lang="en-SG" sz="3200">
                <a:solidFill>
                  <a:schemeClr val="accent4"/>
                </a:solidFill>
              </a:rPr>
            </a:br>
            <a:r>
              <a:rPr b="1" i="0" lang="en-SG" sz="2000" u="sng" cap="none" strike="noStrike">
                <a:solidFill>
                  <a:schemeClr val="accent4"/>
                </a:solidFill>
                <a:latin typeface="Calibri"/>
                <a:ea typeface="Calibri"/>
                <a:cs typeface="Calibri"/>
                <a:sym typeface="Calibri"/>
                <a:hlinkClick r:id="rId3">
                  <a:extLst>
                    <a:ext uri="{A12FA001-AC4F-418D-AE19-62706E023703}">
                      <ahyp:hlinkClr val="tx"/>
                    </a:ext>
                  </a:extLst>
                </a:hlinkClick>
              </a:rPr>
              <a:t>https://www.jai-thai.com/</a:t>
            </a:r>
            <a:r>
              <a:rPr b="1" i="0" lang="en-SG" sz="2000" cap="none" strike="noStrike">
                <a:solidFill>
                  <a:schemeClr val="accent4"/>
                </a:solidFill>
                <a:latin typeface="Calibri"/>
                <a:ea typeface="Calibri"/>
                <a:cs typeface="Calibri"/>
                <a:sym typeface="Calibri"/>
              </a:rPr>
              <a:t>                                                           </a:t>
            </a:r>
            <a:r>
              <a:rPr b="1" i="0" lang="en-SG" sz="2000" u="none" cap="none" strike="noStrike">
                <a:solidFill>
                  <a:schemeClr val="accent4"/>
                </a:solidFill>
                <a:latin typeface="Calibri"/>
                <a:ea typeface="Calibri"/>
                <a:cs typeface="Calibri"/>
                <a:sym typeface="Calibri"/>
              </a:rPr>
              <a:t>http://thaitogo.sg/12/Home</a:t>
            </a:r>
            <a:br>
              <a:rPr b="1" i="0" lang="en-SG" sz="2000" u="none" cap="none" strike="noStrike">
                <a:solidFill>
                  <a:srgbClr val="080807"/>
                </a:solidFill>
                <a:latin typeface="Calibri"/>
                <a:ea typeface="Calibri"/>
                <a:cs typeface="Calibri"/>
                <a:sym typeface="Calibri"/>
              </a:rPr>
            </a:br>
            <a:endParaRPr sz="2000">
              <a:solidFill>
                <a:srgbClr val="080807"/>
              </a:solidFill>
            </a:endParaRPr>
          </a:p>
        </p:txBody>
      </p:sp>
      <p:sp>
        <p:nvSpPr>
          <p:cNvPr id="270" name="Google Shape;270;p7"/>
          <p:cNvSpPr txBox="1"/>
          <p:nvPr>
            <p:ph idx="1" type="body"/>
          </p:nvPr>
        </p:nvSpPr>
        <p:spPr>
          <a:xfrm>
            <a:off x="-86360" y="1822179"/>
            <a:ext cx="5908040" cy="4466861"/>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271" name="Google Shape;271;p7"/>
          <p:cNvSpPr txBox="1"/>
          <p:nvPr>
            <p:ph idx="2" type="body"/>
          </p:nvPr>
        </p:nvSpPr>
        <p:spPr>
          <a:xfrm>
            <a:off x="6172200" y="1822179"/>
            <a:ext cx="5908040" cy="4873260"/>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0"/>
              </a:spcBef>
              <a:spcAft>
                <a:spcPts val="0"/>
              </a:spcAft>
              <a:buSzPts val="1920"/>
              <a:buNone/>
            </a:pPr>
            <a:r>
              <a:t/>
            </a:r>
            <a:endParaRPr sz="2400">
              <a:solidFill>
                <a:srgbClr val="080807"/>
              </a:solidFill>
            </a:endParaRPr>
          </a:p>
        </p:txBody>
      </p:sp>
      <p:sp>
        <p:nvSpPr>
          <p:cNvPr id="272" name="Google Shape;272;p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273" name="Google Shape;273;p7"/>
          <p:cNvPicPr preferRelativeResize="0"/>
          <p:nvPr/>
        </p:nvPicPr>
        <p:blipFill rotWithShape="1">
          <a:blip r:embed="rId4">
            <a:alphaModFix/>
          </a:blip>
          <a:srcRect b="0" l="0" r="0" t="0"/>
          <a:stretch/>
        </p:blipFill>
        <p:spPr>
          <a:xfrm>
            <a:off x="147284" y="1805183"/>
            <a:ext cx="5647229" cy="4277486"/>
          </a:xfrm>
          <a:prstGeom prst="rect">
            <a:avLst/>
          </a:prstGeom>
          <a:noFill/>
          <a:ln>
            <a:noFill/>
          </a:ln>
        </p:spPr>
      </p:pic>
      <p:pic>
        <p:nvPicPr>
          <p:cNvPr id="274" name="Google Shape;274;p7"/>
          <p:cNvPicPr preferRelativeResize="0"/>
          <p:nvPr/>
        </p:nvPicPr>
        <p:blipFill rotWithShape="1">
          <a:blip r:embed="rId5">
            <a:alphaModFix/>
          </a:blip>
          <a:srcRect b="0" l="0" r="0" t="0"/>
          <a:stretch/>
        </p:blipFill>
        <p:spPr>
          <a:xfrm>
            <a:off x="6007833" y="1822179"/>
            <a:ext cx="5619991" cy="4522722"/>
          </a:xfrm>
          <a:prstGeom prst="rect">
            <a:avLst/>
          </a:prstGeom>
          <a:noFill/>
          <a:ln>
            <a:noFill/>
          </a:ln>
        </p:spPr>
      </p:pic>
      <p:pic>
        <p:nvPicPr>
          <p:cNvPr id="275" name="Google Shape;275;p7"/>
          <p:cNvPicPr preferRelativeResize="0"/>
          <p:nvPr/>
        </p:nvPicPr>
        <p:blipFill rotWithShape="1">
          <a:blip r:embed="rId6">
            <a:alphaModFix/>
          </a:blip>
          <a:srcRect b="0" l="0" r="0" t="0"/>
          <a:stretch/>
        </p:blipFill>
        <p:spPr>
          <a:xfrm>
            <a:off x="13351560" y="793560"/>
            <a:ext cx="18000" cy="18000"/>
          </a:xfrm>
          <a:prstGeom prst="rect">
            <a:avLst/>
          </a:prstGeom>
          <a:noFill/>
          <a:ln>
            <a:noFill/>
          </a:ln>
        </p:spPr>
      </p:pic>
      <p:pic>
        <p:nvPicPr>
          <p:cNvPr id="276" name="Google Shape;276;p7"/>
          <p:cNvPicPr preferRelativeResize="0"/>
          <p:nvPr/>
        </p:nvPicPr>
        <p:blipFill rotWithShape="1">
          <a:blip r:embed="rId7">
            <a:alphaModFix/>
          </a:blip>
          <a:srcRect b="0" l="0" r="0" t="0"/>
          <a:stretch/>
        </p:blipFill>
        <p:spPr>
          <a:xfrm>
            <a:off x="1718160" y="1149240"/>
            <a:ext cx="18000" cy="18000"/>
          </a:xfrm>
          <a:prstGeom prst="rect">
            <a:avLst/>
          </a:prstGeom>
          <a:noFill/>
          <a:ln>
            <a:noFill/>
          </a:ln>
        </p:spPr>
      </p:pic>
      <p:pic>
        <p:nvPicPr>
          <p:cNvPr id="277" name="Google Shape;277;p7"/>
          <p:cNvPicPr preferRelativeResize="0"/>
          <p:nvPr/>
        </p:nvPicPr>
        <p:blipFill rotWithShape="1">
          <a:blip r:embed="rId8">
            <a:alphaModFix/>
          </a:blip>
          <a:srcRect b="0" l="0" r="0" t="0"/>
          <a:stretch/>
        </p:blipFill>
        <p:spPr>
          <a:xfrm>
            <a:off x="1220640" y="1647120"/>
            <a:ext cx="18000" cy="18000"/>
          </a:xfrm>
          <a:prstGeom prst="rect">
            <a:avLst/>
          </a:prstGeom>
          <a:noFill/>
          <a:ln>
            <a:noFill/>
          </a:ln>
        </p:spPr>
      </p:pic>
      <p:sp>
        <p:nvSpPr>
          <p:cNvPr id="278" name="Google Shape;278;p7"/>
          <p:cNvSpPr/>
          <p:nvPr/>
        </p:nvSpPr>
        <p:spPr>
          <a:xfrm>
            <a:off x="3735342" y="2621120"/>
            <a:ext cx="978408" cy="250952"/>
          </a:xfrm>
          <a:prstGeom prst="left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 name="Shape 103"/>
        <p:cNvGrpSpPr/>
        <p:nvPr/>
      </p:nvGrpSpPr>
      <p:grpSpPr>
        <a:xfrm>
          <a:off x="0" y="0"/>
          <a:ext cx="0" cy="0"/>
          <a:chOff x="0" y="0"/>
          <a:chExt cx="0" cy="0"/>
        </a:xfrm>
      </p:grpSpPr>
      <p:sp>
        <p:nvSpPr>
          <p:cNvPr id="104" name="Google Shape;104;g273f00a8ea7_0_0"/>
          <p:cNvSpPr txBox="1"/>
          <p:nvPr/>
        </p:nvSpPr>
        <p:spPr>
          <a:xfrm>
            <a:off x="661909" y="2921430"/>
            <a:ext cx="108681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SG" sz="5400" u="none" cap="none" strike="noStrike">
                <a:solidFill>
                  <a:srgbClr val="FF3300"/>
                </a:solidFill>
                <a:latin typeface="Montserrat SemiBold"/>
                <a:ea typeface="Montserrat SemiBold"/>
                <a:cs typeface="Montserrat SemiBold"/>
                <a:sym typeface="Montserrat SemiBold"/>
              </a:rPr>
              <a:t>Marketing Brief</a:t>
            </a:r>
            <a:endParaRPr b="0" i="0" sz="2400" u="none" cap="none" strike="noStrike">
              <a:solidFill>
                <a:srgbClr val="000000"/>
              </a:solidFill>
              <a:latin typeface="Arial"/>
              <a:ea typeface="Arial"/>
              <a:cs typeface="Arial"/>
              <a:sym typeface="Arial"/>
            </a:endParaRPr>
          </a:p>
        </p:txBody>
      </p:sp>
      <p:sp>
        <p:nvSpPr>
          <p:cNvPr id="105" name="Google Shape;105;g273f00a8ea7_0_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8"/>
          <p:cNvSpPr txBox="1"/>
          <p:nvPr>
            <p:ph type="title"/>
          </p:nvPr>
        </p:nvSpPr>
        <p:spPr>
          <a:xfrm>
            <a:off x="762000" y="41477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Calibri"/>
              <a:buNone/>
            </a:pPr>
            <a:r>
              <a:rPr b="1" i="0" lang="en-SG" sz="3200" u="none" cap="none" strike="noStrike">
                <a:solidFill>
                  <a:srgbClr val="FF0000"/>
                </a:solidFill>
                <a:latin typeface="Calibri"/>
                <a:ea typeface="Calibri"/>
                <a:cs typeface="Calibri"/>
                <a:sym typeface="Calibri"/>
              </a:rPr>
              <a:t>Competitive  Analysis – Web  </a:t>
            </a:r>
            <a:br>
              <a:rPr b="1" i="0" lang="en-SG" sz="3200" u="none" cap="none" strike="noStrike">
                <a:solidFill>
                  <a:srgbClr val="ED7D31"/>
                </a:solidFill>
                <a:latin typeface="Calibri"/>
                <a:ea typeface="Calibri"/>
                <a:cs typeface="Calibri"/>
                <a:sym typeface="Calibri"/>
              </a:rPr>
            </a:br>
            <a:br>
              <a:rPr b="1" i="0" lang="en-SG" sz="3200" u="none" cap="none" strike="noStrike">
                <a:solidFill>
                  <a:srgbClr val="ED7D31"/>
                </a:solidFill>
                <a:latin typeface="Calibri"/>
                <a:ea typeface="Calibri"/>
                <a:cs typeface="Calibri"/>
                <a:sym typeface="Calibri"/>
              </a:rPr>
            </a:br>
            <a:r>
              <a:rPr b="1" i="0" lang="en-SG" sz="2000" u="sng" cap="none" strike="noStrike">
                <a:solidFill>
                  <a:schemeClr val="accent4"/>
                </a:solidFill>
                <a:latin typeface="Calibri"/>
                <a:ea typeface="Calibri"/>
                <a:cs typeface="Calibri"/>
                <a:sym typeface="Calibri"/>
                <a:hlinkClick r:id="rId3">
                  <a:extLst>
                    <a:ext uri="{A12FA001-AC4F-418D-AE19-62706E023703}">
                      <ahyp:hlinkClr val="tx"/>
                    </a:ext>
                  </a:extLst>
                </a:hlinkClick>
              </a:rPr>
              <a:t>https://www.jai-thai.com/</a:t>
            </a:r>
            <a:r>
              <a:rPr b="1" i="0" lang="en-SG" sz="2000" u="none" cap="none" strike="noStrike">
                <a:solidFill>
                  <a:schemeClr val="accent4"/>
                </a:solidFill>
                <a:latin typeface="Calibri"/>
                <a:ea typeface="Calibri"/>
                <a:cs typeface="Calibri"/>
                <a:sym typeface="Calibri"/>
              </a:rPr>
              <a:t>                                                http://thaitogo.sg/12/Home                                       </a:t>
            </a:r>
            <a:endParaRPr>
              <a:solidFill>
                <a:schemeClr val="accent4"/>
              </a:solidFill>
            </a:endParaRPr>
          </a:p>
        </p:txBody>
      </p:sp>
      <p:pic>
        <p:nvPicPr>
          <p:cNvPr id="284" name="Google Shape;284;p8"/>
          <p:cNvPicPr preferRelativeResize="0"/>
          <p:nvPr>
            <p:ph idx="1" type="body"/>
          </p:nvPr>
        </p:nvPicPr>
        <p:blipFill rotWithShape="1">
          <a:blip r:embed="rId4">
            <a:alphaModFix/>
          </a:blip>
          <a:srcRect b="0" l="0" r="0" t="0"/>
          <a:stretch/>
        </p:blipFill>
        <p:spPr>
          <a:xfrm>
            <a:off x="3349578" y="3730405"/>
            <a:ext cx="341406" cy="676715"/>
          </a:xfrm>
          <a:prstGeom prst="rect">
            <a:avLst/>
          </a:prstGeom>
          <a:noFill/>
          <a:ln>
            <a:noFill/>
          </a:ln>
        </p:spPr>
      </p:pic>
      <p:sp>
        <p:nvSpPr>
          <p:cNvPr id="285" name="Google Shape;285;p8"/>
          <p:cNvSpPr txBox="1"/>
          <p:nvPr>
            <p:ph idx="2" type="body"/>
          </p:nvPr>
        </p:nvSpPr>
        <p:spPr>
          <a:xfrm>
            <a:off x="6267612" y="2057400"/>
            <a:ext cx="4754880" cy="4023360"/>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286" name="Google Shape;286;p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287" name="Google Shape;287;p8"/>
          <p:cNvPicPr preferRelativeResize="0"/>
          <p:nvPr/>
        </p:nvPicPr>
        <p:blipFill rotWithShape="1">
          <a:blip r:embed="rId5">
            <a:alphaModFix/>
          </a:blip>
          <a:srcRect b="0" l="0" r="0" t="0"/>
          <a:stretch/>
        </p:blipFill>
        <p:spPr>
          <a:xfrm>
            <a:off x="1220640" y="661640"/>
            <a:ext cx="18000" cy="18000"/>
          </a:xfrm>
          <a:prstGeom prst="rect">
            <a:avLst/>
          </a:prstGeom>
          <a:noFill/>
          <a:ln>
            <a:noFill/>
          </a:ln>
        </p:spPr>
      </p:pic>
      <p:pic>
        <p:nvPicPr>
          <p:cNvPr id="288" name="Google Shape;288;p8"/>
          <p:cNvPicPr preferRelativeResize="0"/>
          <p:nvPr/>
        </p:nvPicPr>
        <p:blipFill rotWithShape="1">
          <a:blip r:embed="rId6">
            <a:alphaModFix/>
          </a:blip>
          <a:srcRect b="0" l="0" r="0" t="0"/>
          <a:stretch/>
        </p:blipFill>
        <p:spPr>
          <a:xfrm>
            <a:off x="619827" y="1987467"/>
            <a:ext cx="5334000" cy="3888579"/>
          </a:xfrm>
          <a:prstGeom prst="rect">
            <a:avLst/>
          </a:prstGeom>
          <a:noFill/>
          <a:ln>
            <a:noFill/>
          </a:ln>
        </p:spPr>
      </p:pic>
      <p:pic>
        <p:nvPicPr>
          <p:cNvPr id="289" name="Google Shape;289;p8"/>
          <p:cNvPicPr preferRelativeResize="0"/>
          <p:nvPr/>
        </p:nvPicPr>
        <p:blipFill rotWithShape="1">
          <a:blip r:embed="rId7">
            <a:alphaModFix/>
          </a:blip>
          <a:srcRect b="0" l="0" r="0" t="0"/>
          <a:stretch/>
        </p:blipFill>
        <p:spPr>
          <a:xfrm>
            <a:off x="6323675" y="1825626"/>
            <a:ext cx="4929457" cy="4059156"/>
          </a:xfrm>
          <a:prstGeom prst="rect">
            <a:avLst/>
          </a:prstGeom>
          <a:noFill/>
          <a:ln>
            <a:noFill/>
          </a:ln>
        </p:spPr>
      </p:pic>
      <p:pic>
        <p:nvPicPr>
          <p:cNvPr id="290" name="Google Shape;290;p8"/>
          <p:cNvPicPr preferRelativeResize="0"/>
          <p:nvPr/>
        </p:nvPicPr>
        <p:blipFill rotWithShape="1">
          <a:blip r:embed="rId8">
            <a:alphaModFix/>
          </a:blip>
          <a:srcRect b="0" l="0" r="0" t="0"/>
          <a:stretch/>
        </p:blipFill>
        <p:spPr>
          <a:xfrm>
            <a:off x="8188485" y="3861176"/>
            <a:ext cx="18000" cy="18000"/>
          </a:xfrm>
          <a:prstGeom prst="rect">
            <a:avLst/>
          </a:prstGeom>
          <a:noFill/>
          <a:ln>
            <a:noFill/>
          </a:ln>
        </p:spPr>
      </p:pic>
      <p:pic>
        <p:nvPicPr>
          <p:cNvPr id="291" name="Google Shape;291;p8"/>
          <p:cNvPicPr preferRelativeResize="0"/>
          <p:nvPr/>
        </p:nvPicPr>
        <p:blipFill rotWithShape="1">
          <a:blip r:embed="rId9">
            <a:alphaModFix/>
          </a:blip>
          <a:srcRect b="0" l="0" r="0" t="0"/>
          <a:stretch/>
        </p:blipFill>
        <p:spPr>
          <a:xfrm>
            <a:off x="8986245" y="2287256"/>
            <a:ext cx="18000" cy="18000"/>
          </a:xfrm>
          <a:prstGeom prst="rect">
            <a:avLst/>
          </a:prstGeom>
          <a:noFill/>
          <a:ln>
            <a:noFill/>
          </a:ln>
        </p:spPr>
      </p:pic>
      <p:sp>
        <p:nvSpPr>
          <p:cNvPr id="292" name="Google Shape;292;p8"/>
          <p:cNvSpPr/>
          <p:nvPr/>
        </p:nvSpPr>
        <p:spPr>
          <a:xfrm>
            <a:off x="8197485" y="5908720"/>
            <a:ext cx="286082" cy="652777"/>
          </a:xfrm>
          <a:prstGeom prst="up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pic>
        <p:nvPicPr>
          <p:cNvPr id="293" name="Google Shape;293;p8"/>
          <p:cNvPicPr preferRelativeResize="0"/>
          <p:nvPr/>
        </p:nvPicPr>
        <p:blipFill rotWithShape="1">
          <a:blip r:embed="rId4">
            <a:alphaModFix/>
          </a:blip>
          <a:srcRect b="0" l="0" r="0" t="0"/>
          <a:stretch/>
        </p:blipFill>
        <p:spPr>
          <a:xfrm>
            <a:off x="2223333" y="5912238"/>
            <a:ext cx="341406" cy="6767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9"/>
          <p:cNvSpPr txBox="1"/>
          <p:nvPr>
            <p:ph type="title"/>
          </p:nvPr>
        </p:nvSpPr>
        <p:spPr>
          <a:xfrm>
            <a:off x="552614" y="334433"/>
            <a:ext cx="10515600" cy="97364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FF0000"/>
              </a:buClr>
              <a:buSzPct val="100000"/>
              <a:buFont typeface="Corbel"/>
              <a:buNone/>
            </a:pPr>
            <a:r>
              <a:rPr b="1" lang="en-SG" sz="3600">
                <a:solidFill>
                  <a:srgbClr val="FF0000"/>
                </a:solidFill>
              </a:rPr>
              <a:t>Competitive Analysis – Web</a:t>
            </a:r>
            <a:br>
              <a:rPr lang="en-SG" sz="3600">
                <a:solidFill>
                  <a:schemeClr val="accent2"/>
                </a:solidFill>
              </a:rPr>
            </a:br>
            <a:r>
              <a:rPr lang="en-SG" sz="3600">
                <a:solidFill>
                  <a:schemeClr val="accent2"/>
                </a:solidFill>
              </a:rPr>
              <a:t>         </a:t>
            </a:r>
            <a:br>
              <a:rPr lang="en-SG" sz="3600">
                <a:solidFill>
                  <a:schemeClr val="accent4"/>
                </a:solidFill>
              </a:rPr>
            </a:br>
            <a:r>
              <a:rPr lang="en-SG" sz="2400" u="sng">
                <a:solidFill>
                  <a:schemeClr val="accent4"/>
                </a:solidFill>
                <a:hlinkClick r:id="rId3">
                  <a:extLst>
                    <a:ext uri="{A12FA001-AC4F-418D-AE19-62706E023703}">
                      <ahyp:hlinkClr val="tx"/>
                    </a:ext>
                  </a:extLst>
                </a:hlinkClick>
              </a:rPr>
              <a:t>https://www.siamkitchen.com.sg/</a:t>
            </a:r>
            <a:r>
              <a:rPr lang="en-SG" sz="2400">
                <a:solidFill>
                  <a:schemeClr val="accent4"/>
                </a:solidFill>
              </a:rPr>
              <a:t>                          http://thaitogo.sg/12/Home                                                </a:t>
            </a:r>
            <a:endParaRPr b="1" sz="2400">
              <a:solidFill>
                <a:schemeClr val="accent4"/>
              </a:solidFill>
            </a:endParaRPr>
          </a:p>
        </p:txBody>
      </p:sp>
      <p:sp>
        <p:nvSpPr>
          <p:cNvPr id="299" name="Google Shape;299;p9"/>
          <p:cNvSpPr txBox="1"/>
          <p:nvPr>
            <p:ph idx="1" type="body"/>
          </p:nvPr>
        </p:nvSpPr>
        <p:spPr>
          <a:xfrm>
            <a:off x="838200" y="1457098"/>
            <a:ext cx="5181600" cy="4719865"/>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300" name="Google Shape;300;p9"/>
          <p:cNvSpPr txBox="1"/>
          <p:nvPr>
            <p:ph idx="2" type="body"/>
          </p:nvPr>
        </p:nvSpPr>
        <p:spPr>
          <a:xfrm>
            <a:off x="6172200" y="1457097"/>
            <a:ext cx="5181600" cy="4577943"/>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301" name="Google Shape;301;p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302" name="Google Shape;302;p9"/>
          <p:cNvPicPr preferRelativeResize="0"/>
          <p:nvPr/>
        </p:nvPicPr>
        <p:blipFill rotWithShape="1">
          <a:blip r:embed="rId4">
            <a:alphaModFix/>
          </a:blip>
          <a:srcRect b="0" l="0" r="0" t="0"/>
          <a:stretch/>
        </p:blipFill>
        <p:spPr>
          <a:xfrm>
            <a:off x="608449" y="1457097"/>
            <a:ext cx="5062701" cy="4495369"/>
          </a:xfrm>
          <a:prstGeom prst="rect">
            <a:avLst/>
          </a:prstGeom>
          <a:noFill/>
          <a:ln>
            <a:noFill/>
          </a:ln>
        </p:spPr>
      </p:pic>
      <p:pic>
        <p:nvPicPr>
          <p:cNvPr id="303" name="Google Shape;303;p9"/>
          <p:cNvPicPr preferRelativeResize="0"/>
          <p:nvPr/>
        </p:nvPicPr>
        <p:blipFill rotWithShape="1">
          <a:blip r:embed="rId5">
            <a:alphaModFix/>
          </a:blip>
          <a:srcRect b="0" l="0" r="0" t="0"/>
          <a:stretch/>
        </p:blipFill>
        <p:spPr>
          <a:xfrm>
            <a:off x="6280358" y="1457098"/>
            <a:ext cx="5225842" cy="5165907"/>
          </a:xfrm>
          <a:prstGeom prst="rect">
            <a:avLst/>
          </a:prstGeom>
          <a:noFill/>
          <a:ln>
            <a:noFill/>
          </a:ln>
        </p:spPr>
      </p:pic>
      <p:sp>
        <p:nvSpPr>
          <p:cNvPr id="304" name="Google Shape;304;p9"/>
          <p:cNvSpPr/>
          <p:nvPr/>
        </p:nvSpPr>
        <p:spPr>
          <a:xfrm>
            <a:off x="3429000" y="1828800"/>
            <a:ext cx="978408" cy="322072"/>
          </a:xfrm>
          <a:prstGeom prst="left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0"/>
          <p:cNvSpPr txBox="1"/>
          <p:nvPr>
            <p:ph type="title"/>
          </p:nvPr>
        </p:nvSpPr>
        <p:spPr>
          <a:xfrm>
            <a:off x="838200" y="-43290"/>
            <a:ext cx="10515600" cy="110743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Calibri"/>
              <a:buNone/>
            </a:pPr>
            <a:r>
              <a:rPr b="0" i="0" lang="en-SG" sz="3200" u="none" cap="none" strike="noStrike">
                <a:solidFill>
                  <a:srgbClr val="FF0000"/>
                </a:solidFill>
                <a:latin typeface="Calibri"/>
                <a:ea typeface="Calibri"/>
                <a:cs typeface="Calibri"/>
                <a:sym typeface="Calibri"/>
              </a:rPr>
              <a:t>Competitive Analysis – Web</a:t>
            </a:r>
            <a:br>
              <a:rPr b="0" i="0" lang="en-SG" sz="3200" u="none" cap="none" strike="noStrike">
                <a:solidFill>
                  <a:srgbClr val="FF0000"/>
                </a:solidFill>
                <a:latin typeface="Calibri"/>
                <a:ea typeface="Calibri"/>
                <a:cs typeface="Calibri"/>
                <a:sym typeface="Calibri"/>
              </a:rPr>
            </a:br>
            <a:r>
              <a:rPr b="0" i="0" lang="en-SG" sz="2000" u="none" cap="none" strike="noStrike">
                <a:solidFill>
                  <a:schemeClr val="accent4"/>
                </a:solidFill>
                <a:latin typeface="Calibri"/>
                <a:ea typeface="Calibri"/>
                <a:cs typeface="Calibri"/>
                <a:sym typeface="Calibri"/>
              </a:rPr>
              <a:t>Country Rank in Singapore  </a:t>
            </a:r>
            <a:r>
              <a:rPr lang="en-SG" sz="2000">
                <a:solidFill>
                  <a:schemeClr val="accent4"/>
                </a:solidFill>
              </a:rPr>
              <a:t>--- </a:t>
            </a:r>
            <a:r>
              <a:rPr b="0" i="0" lang="en-SG" sz="2000" u="none" cap="none" strike="noStrike">
                <a:solidFill>
                  <a:schemeClr val="accent4"/>
                </a:solidFill>
                <a:latin typeface="Calibri"/>
                <a:ea typeface="Calibri"/>
                <a:cs typeface="Calibri"/>
                <a:sym typeface="Calibri"/>
              </a:rPr>
              <a:t>Thai To Go no record</a:t>
            </a:r>
            <a:endParaRPr sz="2000">
              <a:solidFill>
                <a:schemeClr val="accent4"/>
              </a:solidFill>
            </a:endParaRPr>
          </a:p>
        </p:txBody>
      </p:sp>
      <p:sp>
        <p:nvSpPr>
          <p:cNvPr id="310" name="Google Shape;310;p10"/>
          <p:cNvSpPr txBox="1"/>
          <p:nvPr>
            <p:ph idx="2" type="body"/>
          </p:nvPr>
        </p:nvSpPr>
        <p:spPr>
          <a:xfrm>
            <a:off x="6019800" y="1595120"/>
            <a:ext cx="5181600" cy="4581843"/>
          </a:xfrm>
          <a:prstGeom prst="rect">
            <a:avLst/>
          </a:prstGeom>
          <a:noFill/>
          <a:ln>
            <a:noFill/>
          </a:ln>
        </p:spPr>
        <p:txBody>
          <a:bodyPr anchorCtr="0" anchor="t" bIns="45700" lIns="91425" spcFirstLastPara="1" rIns="91425" wrap="square" tIns="45700">
            <a:normAutofit/>
          </a:bodyPr>
          <a:lstStyle/>
          <a:p>
            <a:pPr indent="-182880" lvl="0" marL="228600" rtl="0" algn="l">
              <a:lnSpc>
                <a:spcPct val="90000"/>
              </a:lnSpc>
              <a:spcBef>
                <a:spcPts val="0"/>
              </a:spcBef>
              <a:spcAft>
                <a:spcPts val="0"/>
              </a:spcAft>
              <a:buSzPts val="1760"/>
              <a:buChar char="•"/>
            </a:pPr>
            <a:r>
              <a:rPr lang="en-SG"/>
              <a:t> </a:t>
            </a:r>
            <a:endParaRPr/>
          </a:p>
        </p:txBody>
      </p:sp>
      <p:sp>
        <p:nvSpPr>
          <p:cNvPr id="311" name="Google Shape;311;p1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312" name="Google Shape;312;p10"/>
          <p:cNvPicPr preferRelativeResize="0"/>
          <p:nvPr/>
        </p:nvPicPr>
        <p:blipFill rotWithShape="1">
          <a:blip r:embed="rId3">
            <a:alphaModFix/>
          </a:blip>
          <a:srcRect b="0" l="0" r="0" t="0"/>
          <a:stretch/>
        </p:blipFill>
        <p:spPr>
          <a:xfrm>
            <a:off x="1047933" y="3551829"/>
            <a:ext cx="4395597" cy="2456901"/>
          </a:xfrm>
          <a:prstGeom prst="rect">
            <a:avLst/>
          </a:prstGeom>
          <a:noFill/>
          <a:ln>
            <a:noFill/>
          </a:ln>
        </p:spPr>
      </p:pic>
      <p:pic>
        <p:nvPicPr>
          <p:cNvPr id="313" name="Google Shape;313;p10"/>
          <p:cNvPicPr preferRelativeResize="0"/>
          <p:nvPr/>
        </p:nvPicPr>
        <p:blipFill rotWithShape="1">
          <a:blip r:embed="rId4">
            <a:alphaModFix/>
          </a:blip>
          <a:srcRect b="0" l="0" r="0" t="0"/>
          <a:stretch/>
        </p:blipFill>
        <p:spPr>
          <a:xfrm>
            <a:off x="6238065" y="1076960"/>
            <a:ext cx="5313855" cy="3432631"/>
          </a:xfrm>
          <a:prstGeom prst="rect">
            <a:avLst/>
          </a:prstGeom>
          <a:noFill/>
          <a:ln>
            <a:noFill/>
          </a:ln>
        </p:spPr>
      </p:pic>
      <p:pic>
        <p:nvPicPr>
          <p:cNvPr id="314" name="Google Shape;314;p10"/>
          <p:cNvPicPr preferRelativeResize="0"/>
          <p:nvPr/>
        </p:nvPicPr>
        <p:blipFill rotWithShape="1">
          <a:blip r:embed="rId5">
            <a:alphaModFix/>
          </a:blip>
          <a:srcRect b="0" l="0" r="0" t="0"/>
          <a:stretch/>
        </p:blipFill>
        <p:spPr>
          <a:xfrm>
            <a:off x="986655" y="1228564"/>
            <a:ext cx="4668210" cy="2782971"/>
          </a:xfrm>
          <a:prstGeom prst="rect">
            <a:avLst/>
          </a:prstGeom>
          <a:noFill/>
          <a:ln>
            <a:noFill/>
          </a:ln>
        </p:spPr>
      </p:pic>
      <p:sp>
        <p:nvSpPr>
          <p:cNvPr id="315" name="Google Shape;315;p10"/>
          <p:cNvSpPr/>
          <p:nvPr/>
        </p:nvSpPr>
        <p:spPr>
          <a:xfrm>
            <a:off x="9393762" y="4224026"/>
            <a:ext cx="288996" cy="613610"/>
          </a:xfrm>
          <a:prstGeom prst="up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1"/>
          <p:cNvSpPr txBox="1"/>
          <p:nvPr>
            <p:ph type="title"/>
          </p:nvPr>
        </p:nvSpPr>
        <p:spPr>
          <a:xfrm>
            <a:off x="268740" y="-211692"/>
            <a:ext cx="10027200" cy="108064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Calibri"/>
              <a:buNone/>
            </a:pPr>
            <a:r>
              <a:rPr b="1" i="0" lang="en-SG" sz="3200" u="none" cap="none" strike="noStrike">
                <a:solidFill>
                  <a:srgbClr val="FF0000"/>
                </a:solidFill>
                <a:latin typeface="Calibri"/>
                <a:ea typeface="Calibri"/>
                <a:cs typeface="Calibri"/>
                <a:sym typeface="Calibri"/>
              </a:rPr>
              <a:t>Competitive Analysis – Web</a:t>
            </a:r>
            <a:endParaRPr b="1"/>
          </a:p>
        </p:txBody>
      </p:sp>
      <p:sp>
        <p:nvSpPr>
          <p:cNvPr id="321" name="Google Shape;321;p11"/>
          <p:cNvSpPr txBox="1"/>
          <p:nvPr>
            <p:ph idx="1" type="body"/>
          </p:nvPr>
        </p:nvSpPr>
        <p:spPr>
          <a:xfrm>
            <a:off x="123775" y="465790"/>
            <a:ext cx="11562166" cy="5487653"/>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0"/>
              </a:spcBef>
              <a:spcAft>
                <a:spcPts val="0"/>
              </a:spcAft>
              <a:buSzPts val="1520"/>
              <a:buNone/>
            </a:pPr>
            <a:r>
              <a:rPr b="1" i="0" lang="en-SG" sz="1900" u="none" cap="none" strike="noStrike">
                <a:solidFill>
                  <a:srgbClr val="0070C0"/>
                </a:solidFill>
                <a:latin typeface="Arial"/>
                <a:ea typeface="Arial"/>
                <a:cs typeface="Arial"/>
                <a:sym typeface="Arial"/>
              </a:rPr>
              <a:t>Thai To Go much lower than the other two </a:t>
            </a:r>
            <a:r>
              <a:rPr b="1" lang="en-SG" sz="1900">
                <a:solidFill>
                  <a:srgbClr val="0070C0"/>
                </a:solidFill>
                <a:latin typeface="Arial"/>
                <a:ea typeface="Arial"/>
                <a:cs typeface="Arial"/>
                <a:sym typeface="Arial"/>
              </a:rPr>
              <a:t>– Device distribution (Mobile）</a:t>
            </a:r>
            <a:endParaRPr b="1" sz="1900">
              <a:solidFill>
                <a:srgbClr val="0070C0"/>
              </a:solidFill>
              <a:latin typeface="Arial"/>
              <a:ea typeface="Arial"/>
              <a:cs typeface="Arial"/>
              <a:sym typeface="Arial"/>
            </a:endParaRPr>
          </a:p>
          <a:p>
            <a:pPr indent="0" lvl="0" marL="114300" rtl="0" algn="l">
              <a:lnSpc>
                <a:spcPct val="90000"/>
              </a:lnSpc>
              <a:spcBef>
                <a:spcPts val="2400"/>
              </a:spcBef>
              <a:spcAft>
                <a:spcPts val="0"/>
              </a:spcAft>
              <a:buSzPts val="1520"/>
              <a:buNone/>
            </a:pPr>
            <a:r>
              <a:rPr b="1" lang="en-SG" sz="1900">
                <a:solidFill>
                  <a:srgbClr val="0070C0"/>
                </a:solidFill>
                <a:latin typeface="Arial"/>
                <a:ea typeface="Arial"/>
                <a:cs typeface="Arial"/>
                <a:sym typeface="Arial"/>
              </a:rPr>
              <a:t>(</a:t>
            </a:r>
            <a:r>
              <a:rPr b="1" i="0" lang="en-SG" sz="1900" u="none" strike="noStrike">
                <a:solidFill>
                  <a:srgbClr val="0070C0"/>
                </a:solidFill>
                <a:latin typeface="Arial"/>
                <a:ea typeface="Arial"/>
                <a:cs typeface="Arial"/>
                <a:sym typeface="Arial"/>
              </a:rPr>
              <a:t>The number of mobile phone users increases year by year, and most people use their mobile phones to do many things, including ordering food online.)</a:t>
            </a:r>
            <a:endParaRPr b="1" sz="1900">
              <a:solidFill>
                <a:srgbClr val="0070C0"/>
              </a:solidFill>
            </a:endParaRPr>
          </a:p>
          <a:p>
            <a:pPr indent="-182880" lvl="0" marL="228600" rtl="0" algn="l">
              <a:lnSpc>
                <a:spcPct val="90000"/>
              </a:lnSpc>
              <a:spcBef>
                <a:spcPts val="2600"/>
              </a:spcBef>
              <a:spcAft>
                <a:spcPts val="0"/>
              </a:spcAft>
              <a:buSzPts val="1760"/>
              <a:buChar char="•"/>
            </a:pPr>
            <a:br>
              <a:rPr lang="en-SG"/>
            </a:br>
            <a:r>
              <a:rPr lang="en-SG"/>
              <a:t>ber of mobile phone users increases year by year, and most people use their mobile phones to do many things, including ordering food online.obile phone users increases year by year, and most people use their mobile phones to do many things, including ordering food online.ne users increases year by year, and most people use their mobile phones to do many things, including ordering food online.number of mobile phone users increases year by year, and most people use their mobile phones to do many things, including ordering food online.</a:t>
            </a:r>
            <a:endParaRPr/>
          </a:p>
        </p:txBody>
      </p:sp>
      <p:sp>
        <p:nvSpPr>
          <p:cNvPr id="322" name="Google Shape;322;p1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323" name="Google Shape;323;p11"/>
          <p:cNvPicPr preferRelativeResize="0"/>
          <p:nvPr/>
        </p:nvPicPr>
        <p:blipFill rotWithShape="1">
          <a:blip r:embed="rId3">
            <a:alphaModFix/>
          </a:blip>
          <a:srcRect b="0" l="0" r="0" t="0"/>
          <a:stretch/>
        </p:blipFill>
        <p:spPr>
          <a:xfrm>
            <a:off x="227240" y="1775990"/>
            <a:ext cx="6475225" cy="4202691"/>
          </a:xfrm>
          <a:prstGeom prst="rect">
            <a:avLst/>
          </a:prstGeom>
          <a:noFill/>
          <a:ln>
            <a:noFill/>
          </a:ln>
        </p:spPr>
      </p:pic>
      <p:pic>
        <p:nvPicPr>
          <p:cNvPr id="324" name="Google Shape;324;p11"/>
          <p:cNvPicPr preferRelativeResize="0"/>
          <p:nvPr/>
        </p:nvPicPr>
        <p:blipFill rotWithShape="1">
          <a:blip r:embed="rId4">
            <a:alphaModFix/>
          </a:blip>
          <a:srcRect b="0" l="0" r="0" t="0"/>
          <a:stretch/>
        </p:blipFill>
        <p:spPr>
          <a:xfrm>
            <a:off x="6758573" y="1743778"/>
            <a:ext cx="4861502" cy="3319723"/>
          </a:xfrm>
          <a:prstGeom prst="rect">
            <a:avLst/>
          </a:prstGeom>
          <a:noFill/>
          <a:ln>
            <a:noFill/>
          </a:ln>
        </p:spPr>
      </p:pic>
      <p:pic>
        <p:nvPicPr>
          <p:cNvPr id="325" name="Google Shape;325;p11"/>
          <p:cNvPicPr preferRelativeResize="0"/>
          <p:nvPr/>
        </p:nvPicPr>
        <p:blipFill rotWithShape="1">
          <a:blip r:embed="rId5">
            <a:alphaModFix/>
          </a:blip>
          <a:srcRect b="0" l="0" r="0" t="0"/>
          <a:stretch/>
        </p:blipFill>
        <p:spPr>
          <a:xfrm>
            <a:off x="6759293" y="4619570"/>
            <a:ext cx="4860782" cy="1875897"/>
          </a:xfrm>
          <a:prstGeom prst="rect">
            <a:avLst/>
          </a:prstGeom>
          <a:noFill/>
          <a:ln>
            <a:noFill/>
          </a:ln>
        </p:spPr>
      </p:pic>
      <p:sp>
        <p:nvSpPr>
          <p:cNvPr id="326" name="Google Shape;326;p11"/>
          <p:cNvSpPr/>
          <p:nvPr/>
        </p:nvSpPr>
        <p:spPr>
          <a:xfrm>
            <a:off x="5923842" y="2950536"/>
            <a:ext cx="242316" cy="978408"/>
          </a:xfrm>
          <a:prstGeom prst="down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2"/>
          <p:cNvSpPr txBox="1"/>
          <p:nvPr>
            <p:ph type="title"/>
          </p:nvPr>
        </p:nvSpPr>
        <p:spPr>
          <a:xfrm>
            <a:off x="838200" y="-392835"/>
            <a:ext cx="10515600" cy="165138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Calibri"/>
              <a:buNone/>
            </a:pPr>
            <a:r>
              <a:rPr b="1" i="0" lang="en-SG" sz="3200" u="none" cap="none" strike="noStrike">
                <a:solidFill>
                  <a:srgbClr val="FF0000"/>
                </a:solidFill>
                <a:latin typeface="Calibri"/>
                <a:ea typeface="Calibri"/>
                <a:cs typeface="Calibri"/>
                <a:sym typeface="Calibri"/>
              </a:rPr>
              <a:t>Competitive Analysis – Web</a:t>
            </a:r>
            <a:endParaRPr b="1"/>
          </a:p>
        </p:txBody>
      </p:sp>
      <p:sp>
        <p:nvSpPr>
          <p:cNvPr id="332" name="Google Shape;332;p12"/>
          <p:cNvSpPr txBox="1"/>
          <p:nvPr>
            <p:ph idx="1" type="body"/>
          </p:nvPr>
        </p:nvSpPr>
        <p:spPr>
          <a:xfrm rot="5400000">
            <a:off x="4060136" y="-859736"/>
            <a:ext cx="4038600" cy="9872871"/>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333" name="Google Shape;333;p1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334" name="Google Shape;334;p12"/>
          <p:cNvPicPr preferRelativeResize="0"/>
          <p:nvPr/>
        </p:nvPicPr>
        <p:blipFill rotWithShape="1">
          <a:blip r:embed="rId3">
            <a:alphaModFix/>
          </a:blip>
          <a:srcRect b="0" l="0" r="0" t="0"/>
          <a:stretch/>
        </p:blipFill>
        <p:spPr>
          <a:xfrm>
            <a:off x="838200" y="1710257"/>
            <a:ext cx="11099800" cy="4285476"/>
          </a:xfrm>
          <a:prstGeom prst="rect">
            <a:avLst/>
          </a:prstGeom>
          <a:noFill/>
          <a:ln>
            <a:noFill/>
          </a:ln>
        </p:spPr>
      </p:pic>
      <p:sp>
        <p:nvSpPr>
          <p:cNvPr id="335" name="Google Shape;335;p12"/>
          <p:cNvSpPr txBox="1"/>
          <p:nvPr/>
        </p:nvSpPr>
        <p:spPr>
          <a:xfrm>
            <a:off x="727576" y="903242"/>
            <a:ext cx="609917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SG" sz="2000" u="none" cap="none" strike="noStrike">
                <a:solidFill>
                  <a:srgbClr val="0070C0"/>
                </a:solidFill>
                <a:latin typeface="Corbel"/>
                <a:ea typeface="Corbel"/>
                <a:cs typeface="Corbel"/>
                <a:sym typeface="Corbel"/>
              </a:rPr>
              <a:t>Thai To Go much lower than the other two -- All traffic</a:t>
            </a:r>
            <a:endParaRPr b="1" sz="2000">
              <a:solidFill>
                <a:srgbClr val="0070C0"/>
              </a:solidFill>
              <a:latin typeface="Corbel"/>
              <a:ea typeface="Corbel"/>
              <a:cs typeface="Corbel"/>
              <a:sym typeface="Corbel"/>
            </a:endParaRPr>
          </a:p>
        </p:txBody>
      </p:sp>
      <p:sp>
        <p:nvSpPr>
          <p:cNvPr id="336" name="Google Shape;336;p12"/>
          <p:cNvSpPr/>
          <p:nvPr/>
        </p:nvSpPr>
        <p:spPr>
          <a:xfrm>
            <a:off x="4581960" y="2299576"/>
            <a:ext cx="255600" cy="945355"/>
          </a:xfrm>
          <a:prstGeom prst="down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3"/>
          <p:cNvSpPr txBox="1"/>
          <p:nvPr>
            <p:ph type="title"/>
          </p:nvPr>
        </p:nvSpPr>
        <p:spPr>
          <a:xfrm>
            <a:off x="762000" y="-663557"/>
            <a:ext cx="10515600" cy="22391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Calibri"/>
              <a:buNone/>
            </a:pPr>
            <a:r>
              <a:rPr b="1" i="0" lang="en-SG" sz="3200" u="none" cap="none" strike="noStrike">
                <a:solidFill>
                  <a:srgbClr val="FF0000"/>
                </a:solidFill>
                <a:latin typeface="Calibri"/>
                <a:ea typeface="Calibri"/>
                <a:cs typeface="Calibri"/>
                <a:sym typeface="Calibri"/>
              </a:rPr>
              <a:t>Competitive Analysis – Web</a:t>
            </a:r>
            <a:br>
              <a:rPr b="0" i="0" lang="en-SG" sz="3200" u="none" cap="none" strike="noStrike">
                <a:solidFill>
                  <a:srgbClr val="FF0000"/>
                </a:solidFill>
                <a:latin typeface="Calibri"/>
                <a:ea typeface="Calibri"/>
                <a:cs typeface="Calibri"/>
                <a:sym typeface="Calibri"/>
              </a:rPr>
            </a:br>
            <a:r>
              <a:rPr b="1" i="0" lang="en-SG" sz="3200" u="none" cap="none" strike="noStrike">
                <a:solidFill>
                  <a:srgbClr val="0070C0"/>
                </a:solidFill>
                <a:latin typeface="Calibri"/>
                <a:ea typeface="Calibri"/>
                <a:cs typeface="Calibri"/>
                <a:sym typeface="Calibri"/>
              </a:rPr>
              <a:t> </a:t>
            </a:r>
            <a:r>
              <a:rPr b="1" i="0" lang="en-SG" sz="2000" u="none" cap="none" strike="noStrike">
                <a:solidFill>
                  <a:srgbClr val="0070C0"/>
                </a:solidFill>
                <a:latin typeface="Calibri"/>
                <a:ea typeface="Calibri"/>
                <a:cs typeface="Calibri"/>
                <a:sym typeface="Calibri"/>
              </a:rPr>
              <a:t>0 </a:t>
            </a:r>
            <a:r>
              <a:rPr b="1" i="0" lang="en-SG" sz="2400" u="none" cap="none" strike="noStrike">
                <a:solidFill>
                  <a:srgbClr val="0070C0"/>
                </a:solidFill>
                <a:latin typeface="Calibri"/>
                <a:ea typeface="Calibri"/>
                <a:cs typeface="Calibri"/>
                <a:sym typeface="Calibri"/>
              </a:rPr>
              <a:t>Backlink – Thai To Go</a:t>
            </a:r>
            <a:endParaRPr b="1" sz="2400">
              <a:solidFill>
                <a:srgbClr val="0070C0"/>
              </a:solidFill>
            </a:endParaRPr>
          </a:p>
        </p:txBody>
      </p:sp>
      <p:sp>
        <p:nvSpPr>
          <p:cNvPr id="342" name="Google Shape;342;p13"/>
          <p:cNvSpPr txBox="1"/>
          <p:nvPr>
            <p:ph idx="1" type="body"/>
          </p:nvPr>
        </p:nvSpPr>
        <p:spPr>
          <a:xfrm>
            <a:off x="838200" y="1005659"/>
            <a:ext cx="5181600" cy="5171304"/>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343" name="Google Shape;343;p1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344" name="Google Shape;344;p13"/>
          <p:cNvPicPr preferRelativeResize="0"/>
          <p:nvPr/>
        </p:nvPicPr>
        <p:blipFill rotWithShape="1">
          <a:blip r:embed="rId3">
            <a:alphaModFix/>
          </a:blip>
          <a:srcRect b="0" l="0" r="0" t="0"/>
          <a:stretch/>
        </p:blipFill>
        <p:spPr>
          <a:xfrm>
            <a:off x="1034099" y="3285626"/>
            <a:ext cx="4352921" cy="2725148"/>
          </a:xfrm>
          <a:prstGeom prst="rect">
            <a:avLst/>
          </a:prstGeom>
          <a:noFill/>
          <a:ln>
            <a:noFill/>
          </a:ln>
        </p:spPr>
      </p:pic>
      <p:pic>
        <p:nvPicPr>
          <p:cNvPr id="345" name="Google Shape;345;p13"/>
          <p:cNvPicPr preferRelativeResize="0"/>
          <p:nvPr/>
        </p:nvPicPr>
        <p:blipFill rotWithShape="1">
          <a:blip r:embed="rId4">
            <a:alphaModFix/>
          </a:blip>
          <a:srcRect b="0" l="0" r="0" t="0"/>
          <a:stretch/>
        </p:blipFill>
        <p:spPr>
          <a:xfrm>
            <a:off x="838200" y="783069"/>
            <a:ext cx="4121253" cy="2725148"/>
          </a:xfrm>
          <a:prstGeom prst="rect">
            <a:avLst/>
          </a:prstGeom>
          <a:noFill/>
          <a:ln>
            <a:noFill/>
          </a:ln>
        </p:spPr>
      </p:pic>
      <p:pic>
        <p:nvPicPr>
          <p:cNvPr id="346" name="Google Shape;346;p13"/>
          <p:cNvPicPr preferRelativeResize="0"/>
          <p:nvPr/>
        </p:nvPicPr>
        <p:blipFill rotWithShape="1">
          <a:blip r:embed="rId5">
            <a:alphaModFix/>
          </a:blip>
          <a:srcRect b="0" l="0" r="0" t="0"/>
          <a:stretch/>
        </p:blipFill>
        <p:spPr>
          <a:xfrm>
            <a:off x="6350879" y="1839000"/>
            <a:ext cx="5090764" cy="2725148"/>
          </a:xfrm>
          <a:prstGeom prst="rect">
            <a:avLst/>
          </a:prstGeom>
          <a:noFill/>
          <a:ln>
            <a:noFill/>
          </a:ln>
        </p:spPr>
      </p:pic>
      <p:sp>
        <p:nvSpPr>
          <p:cNvPr id="347" name="Google Shape;347;p13"/>
          <p:cNvSpPr/>
          <p:nvPr/>
        </p:nvSpPr>
        <p:spPr>
          <a:xfrm>
            <a:off x="8581501" y="4479032"/>
            <a:ext cx="314760" cy="886168"/>
          </a:xfrm>
          <a:prstGeom prst="up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4"/>
          <p:cNvSpPr txBox="1"/>
          <p:nvPr>
            <p:ph type="title"/>
          </p:nvPr>
        </p:nvSpPr>
        <p:spPr>
          <a:xfrm>
            <a:off x="838200" y="-97494"/>
            <a:ext cx="10909486" cy="16311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000"/>
              <a:buFont typeface="Calibri"/>
              <a:buNone/>
            </a:pPr>
            <a:r>
              <a:rPr b="1" i="0" lang="en-SG" sz="4000" u="none" cap="none" strike="noStrike">
                <a:solidFill>
                  <a:srgbClr val="FF0000"/>
                </a:solidFill>
                <a:latin typeface="Calibri"/>
                <a:ea typeface="Calibri"/>
                <a:cs typeface="Calibri"/>
                <a:sym typeface="Calibri"/>
              </a:rPr>
              <a:t>Competitive Analysis – Web</a:t>
            </a:r>
            <a:r>
              <a:rPr b="1" lang="en-SG"/>
              <a:t> </a:t>
            </a:r>
            <a:br>
              <a:rPr b="1" lang="en-SG"/>
            </a:br>
            <a:r>
              <a:rPr b="1" lang="en-SG" sz="2000">
                <a:solidFill>
                  <a:srgbClr val="0070C0"/>
                </a:solidFill>
              </a:rPr>
              <a:t>SEO Score lower than other two</a:t>
            </a:r>
            <a:br>
              <a:rPr b="1" lang="en-SG" sz="2000">
                <a:solidFill>
                  <a:srgbClr val="0070C0"/>
                </a:solidFill>
              </a:rPr>
            </a:br>
            <a:r>
              <a:rPr b="1" lang="en-SG" sz="1600">
                <a:solidFill>
                  <a:srgbClr val="0070C0"/>
                </a:solidFill>
              </a:rPr>
              <a:t> (Thai To Go  48%,   Jai Thai 71%, Siam Kitchen 72%)</a:t>
            </a:r>
            <a:endParaRPr b="1" sz="1600">
              <a:solidFill>
                <a:srgbClr val="0070C0"/>
              </a:solidFill>
            </a:endParaRPr>
          </a:p>
        </p:txBody>
      </p:sp>
      <p:sp>
        <p:nvSpPr>
          <p:cNvPr id="353" name="Google Shape;353;p14"/>
          <p:cNvSpPr txBox="1"/>
          <p:nvPr>
            <p:ph idx="1" type="body"/>
          </p:nvPr>
        </p:nvSpPr>
        <p:spPr>
          <a:xfrm>
            <a:off x="1143000" y="2057399"/>
            <a:ext cx="4754880" cy="4023360"/>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354" name="Google Shape;354;p14"/>
          <p:cNvSpPr txBox="1"/>
          <p:nvPr>
            <p:ph idx="2" type="body"/>
          </p:nvPr>
        </p:nvSpPr>
        <p:spPr>
          <a:xfrm>
            <a:off x="6267612" y="2057400"/>
            <a:ext cx="4754880" cy="4023360"/>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355" name="Google Shape;355;p1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pic>
        <p:nvPicPr>
          <p:cNvPr id="356" name="Google Shape;356;p14"/>
          <p:cNvPicPr preferRelativeResize="0"/>
          <p:nvPr/>
        </p:nvPicPr>
        <p:blipFill rotWithShape="1">
          <a:blip r:embed="rId3">
            <a:alphaModFix/>
          </a:blip>
          <a:srcRect b="0" l="0" r="0" t="0"/>
          <a:stretch/>
        </p:blipFill>
        <p:spPr>
          <a:xfrm>
            <a:off x="776489" y="3732090"/>
            <a:ext cx="4474852" cy="3139712"/>
          </a:xfrm>
          <a:prstGeom prst="rect">
            <a:avLst/>
          </a:prstGeom>
          <a:noFill/>
          <a:ln>
            <a:noFill/>
          </a:ln>
        </p:spPr>
      </p:pic>
      <p:pic>
        <p:nvPicPr>
          <p:cNvPr id="357" name="Google Shape;357;p14"/>
          <p:cNvPicPr preferRelativeResize="0"/>
          <p:nvPr/>
        </p:nvPicPr>
        <p:blipFill rotWithShape="1">
          <a:blip r:embed="rId4">
            <a:alphaModFix/>
          </a:blip>
          <a:srcRect b="0" l="0" r="0" t="0"/>
          <a:stretch/>
        </p:blipFill>
        <p:spPr>
          <a:xfrm>
            <a:off x="1008166" y="1269675"/>
            <a:ext cx="4298053" cy="2493480"/>
          </a:xfrm>
          <a:prstGeom prst="rect">
            <a:avLst/>
          </a:prstGeom>
          <a:noFill/>
          <a:ln>
            <a:noFill/>
          </a:ln>
        </p:spPr>
      </p:pic>
      <p:pic>
        <p:nvPicPr>
          <p:cNvPr id="358" name="Google Shape;358;p14"/>
          <p:cNvPicPr preferRelativeResize="0"/>
          <p:nvPr/>
        </p:nvPicPr>
        <p:blipFill rotWithShape="1">
          <a:blip r:embed="rId5">
            <a:alphaModFix/>
          </a:blip>
          <a:srcRect b="0" l="0" r="0" t="0"/>
          <a:stretch/>
        </p:blipFill>
        <p:spPr>
          <a:xfrm>
            <a:off x="6267612" y="1784420"/>
            <a:ext cx="5480074" cy="3895340"/>
          </a:xfrm>
          <a:prstGeom prst="rect">
            <a:avLst/>
          </a:prstGeom>
          <a:noFill/>
          <a:ln>
            <a:noFill/>
          </a:ln>
        </p:spPr>
      </p:pic>
      <p:sp>
        <p:nvSpPr>
          <p:cNvPr id="359" name="Google Shape;359;p14"/>
          <p:cNvSpPr/>
          <p:nvPr/>
        </p:nvSpPr>
        <p:spPr>
          <a:xfrm>
            <a:off x="5410386" y="3763154"/>
            <a:ext cx="340174" cy="947343"/>
          </a:xfrm>
          <a:prstGeom prst="up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360" name="Google Shape;360;p14"/>
          <p:cNvSpPr/>
          <p:nvPr/>
        </p:nvSpPr>
        <p:spPr>
          <a:xfrm>
            <a:off x="11263054" y="2184400"/>
            <a:ext cx="309186" cy="937682"/>
          </a:xfrm>
          <a:prstGeom prst="down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5"/>
          <p:cNvSpPr txBox="1"/>
          <p:nvPr>
            <p:ph type="title"/>
          </p:nvPr>
        </p:nvSpPr>
        <p:spPr>
          <a:xfrm>
            <a:off x="658367" y="141605"/>
            <a:ext cx="10695433" cy="66814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Corbel"/>
              <a:buNone/>
            </a:pPr>
            <a:r>
              <a:rPr b="1" lang="en-SG" sz="3200">
                <a:solidFill>
                  <a:srgbClr val="FF0000"/>
                </a:solidFill>
              </a:rPr>
              <a:t>Table – Web Analysis</a:t>
            </a:r>
            <a:endParaRPr b="1" sz="3200">
              <a:solidFill>
                <a:srgbClr val="FF0000"/>
              </a:solidFill>
            </a:endParaRPr>
          </a:p>
        </p:txBody>
      </p:sp>
      <p:sp>
        <p:nvSpPr>
          <p:cNvPr id="366" name="Google Shape;366;p1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graphicFrame>
        <p:nvGraphicFramePr>
          <p:cNvPr id="367" name="Google Shape;367;p15"/>
          <p:cNvGraphicFramePr/>
          <p:nvPr/>
        </p:nvGraphicFramePr>
        <p:xfrm>
          <a:off x="381000" y="809752"/>
          <a:ext cx="3000000" cy="3000000"/>
        </p:xfrm>
        <a:graphic>
          <a:graphicData uri="http://schemas.openxmlformats.org/drawingml/2006/table">
            <a:tbl>
              <a:tblPr bandRow="1" firstRow="1">
                <a:noFill/>
                <a:tableStyleId>{E591D171-5B51-4118-8AD9-3F4E0D9AAE8A}</a:tableStyleId>
              </a:tblPr>
              <a:tblGrid>
                <a:gridCol w="2549375"/>
                <a:gridCol w="2542800"/>
                <a:gridCol w="2555975"/>
                <a:gridCol w="2549375"/>
              </a:tblGrid>
              <a:tr h="749950">
                <a:tc>
                  <a:txBody>
                    <a:bodyPr/>
                    <a:lstStyle/>
                    <a:p>
                      <a:pPr indent="0" lvl="0" marL="0" marR="0" rtl="0" algn="l">
                        <a:spcBef>
                          <a:spcPts val="0"/>
                        </a:spcBef>
                        <a:spcAft>
                          <a:spcPts val="0"/>
                        </a:spcAft>
                        <a:buNone/>
                      </a:pPr>
                      <a:r>
                        <a:rPr b="1" lang="en-SG" sz="1800" u="none" cap="none" strike="noStrike">
                          <a:solidFill>
                            <a:srgbClr val="525B13"/>
                          </a:solidFill>
                        </a:rPr>
                        <a:t>Metric</a:t>
                      </a:r>
                      <a:endParaRPr sz="1800">
                        <a:solidFill>
                          <a:srgbClr val="525B13"/>
                        </a:solidFill>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b="1" lang="en-SG" sz="1800">
                          <a:solidFill>
                            <a:srgbClr val="525B13"/>
                          </a:solidFill>
                        </a:rPr>
                        <a:t>siamkitchen.com.sg</a:t>
                      </a:r>
                      <a:endParaRPr sz="1800">
                        <a:solidFill>
                          <a:srgbClr val="525B13"/>
                        </a:solidFill>
                      </a:endParaRPr>
                    </a:p>
                  </a:txBody>
                  <a:tcPr marT="45725" marB="45725" marR="91450" marL="91450" anchor="ctr"/>
                </a:tc>
                <a:tc>
                  <a:txBody>
                    <a:bodyPr/>
                    <a:lstStyle/>
                    <a:p>
                      <a:pPr indent="0" lvl="0" marL="0" marR="0" rtl="0" algn="l">
                        <a:spcBef>
                          <a:spcPts val="0"/>
                        </a:spcBef>
                        <a:spcAft>
                          <a:spcPts val="0"/>
                        </a:spcAft>
                        <a:buNone/>
                      </a:pPr>
                      <a:r>
                        <a:rPr b="1" lang="en-SG" sz="1800">
                          <a:solidFill>
                            <a:srgbClr val="C00000"/>
                          </a:solidFill>
                        </a:rPr>
                        <a:t>thaitogo.sg</a:t>
                      </a:r>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b="1" lang="en-SG" sz="1800">
                          <a:solidFill>
                            <a:srgbClr val="525B13"/>
                          </a:solidFill>
                        </a:rPr>
                        <a:t>jai-thai.com</a:t>
                      </a:r>
                      <a:endParaRPr sz="1800">
                        <a:solidFill>
                          <a:srgbClr val="525B13"/>
                        </a:solidFill>
                      </a:endParaRPr>
                    </a:p>
                  </a:txBody>
                  <a:tcPr marT="45725" marB="45725" marR="91450" marL="91450" anchor="ctr"/>
                </a:tc>
              </a:tr>
              <a:tr h="596375">
                <a:tc>
                  <a:txBody>
                    <a:bodyPr/>
                    <a:lstStyle/>
                    <a:p>
                      <a:pPr indent="0" lvl="0" marL="0" marR="0" rtl="0" algn="l">
                        <a:spcBef>
                          <a:spcPts val="0"/>
                        </a:spcBef>
                        <a:spcAft>
                          <a:spcPts val="0"/>
                        </a:spcAft>
                        <a:buNone/>
                      </a:pPr>
                      <a:r>
                        <a:rPr b="1" lang="en-SG" sz="1800">
                          <a:solidFill>
                            <a:srgbClr val="525B13"/>
                          </a:solidFill>
                        </a:rPr>
                        <a:t>Backlinks</a:t>
                      </a:r>
                      <a:endParaRPr sz="1800">
                        <a:solidFill>
                          <a:srgbClr val="525B13"/>
                        </a:solidFill>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lang="en-SG" sz="1800">
                          <a:solidFill>
                            <a:srgbClr val="525B13"/>
                          </a:solidFill>
                        </a:rPr>
                        <a:t>649 (80% do follow)</a:t>
                      </a:r>
                      <a:endParaRPr/>
                    </a:p>
                  </a:txBody>
                  <a:tcPr marT="45725" marB="45725" marR="91450" marL="91450" anchor="ctr"/>
                </a:tc>
                <a:tc>
                  <a:txBody>
                    <a:bodyPr/>
                    <a:lstStyle/>
                    <a:p>
                      <a:pPr indent="0" lvl="0" marL="0" marR="0" rtl="0" algn="l">
                        <a:spcBef>
                          <a:spcPts val="0"/>
                        </a:spcBef>
                        <a:spcAft>
                          <a:spcPts val="0"/>
                        </a:spcAft>
                        <a:buNone/>
                      </a:pPr>
                      <a:r>
                        <a:rPr lang="en-SG" sz="1800">
                          <a:solidFill>
                            <a:srgbClr val="C00000"/>
                          </a:solidFill>
                        </a:rPr>
                        <a:t>0  ( much lower )</a:t>
                      </a:r>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lang="en-SG" sz="1800">
                          <a:solidFill>
                            <a:srgbClr val="525B13"/>
                          </a:solidFill>
                        </a:rPr>
                        <a:t>264 (54% do follow)</a:t>
                      </a:r>
                      <a:endParaRPr/>
                    </a:p>
                  </a:txBody>
                  <a:tcPr marT="45725" marB="45725" marR="91450" marL="91450" anchor="ctr"/>
                </a:tc>
              </a:tr>
              <a:tr h="596375">
                <a:tc>
                  <a:txBody>
                    <a:bodyPr/>
                    <a:lstStyle/>
                    <a:p>
                      <a:pPr indent="0" lvl="0" marL="0" marR="0" rtl="0" algn="l">
                        <a:spcBef>
                          <a:spcPts val="0"/>
                        </a:spcBef>
                        <a:spcAft>
                          <a:spcPts val="0"/>
                        </a:spcAft>
                        <a:buNone/>
                      </a:pPr>
                      <a:r>
                        <a:rPr b="1" lang="en-SG" sz="1800">
                          <a:solidFill>
                            <a:srgbClr val="525B13"/>
                          </a:solidFill>
                        </a:rPr>
                        <a:t>Linking Websites</a:t>
                      </a:r>
                      <a:endParaRPr sz="1800">
                        <a:solidFill>
                          <a:srgbClr val="525B13"/>
                        </a:solidFill>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lang="en-SG" sz="1800">
                          <a:solidFill>
                            <a:srgbClr val="525B13"/>
                          </a:solidFill>
                        </a:rPr>
                        <a:t>140 (40% do follow)</a:t>
                      </a:r>
                      <a:endParaRPr/>
                    </a:p>
                  </a:txBody>
                  <a:tcPr marT="45725" marB="45725" marR="91450" marL="91450" anchor="ctr"/>
                </a:tc>
                <a:tc>
                  <a:txBody>
                    <a:bodyPr/>
                    <a:lstStyle/>
                    <a:p>
                      <a:pPr indent="0" lvl="0" marL="0" marR="0" rtl="0" algn="l">
                        <a:spcBef>
                          <a:spcPts val="0"/>
                        </a:spcBef>
                        <a:spcAft>
                          <a:spcPts val="0"/>
                        </a:spcAft>
                        <a:buNone/>
                      </a:pPr>
                      <a:r>
                        <a:rPr lang="en-SG" sz="1800">
                          <a:solidFill>
                            <a:srgbClr val="C00000"/>
                          </a:solidFill>
                        </a:rPr>
                        <a:t>0  ( much lower )</a:t>
                      </a:r>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lang="en-SG" sz="1800">
                          <a:solidFill>
                            <a:srgbClr val="525B13"/>
                          </a:solidFill>
                        </a:rPr>
                        <a:t>112 (69% do follow)</a:t>
                      </a:r>
                      <a:endParaRPr/>
                    </a:p>
                  </a:txBody>
                  <a:tcPr marT="45725" marB="45725" marR="91450" marL="91450" anchor="ctr"/>
                </a:tc>
              </a:tr>
              <a:tr h="622725">
                <a:tc>
                  <a:txBody>
                    <a:bodyPr/>
                    <a:lstStyle/>
                    <a:p>
                      <a:pPr indent="0" lvl="0" marL="0" marR="0" rtl="0" algn="l">
                        <a:spcBef>
                          <a:spcPts val="0"/>
                        </a:spcBef>
                        <a:spcAft>
                          <a:spcPts val="0"/>
                        </a:spcAft>
                        <a:buNone/>
                      </a:pPr>
                      <a:r>
                        <a:rPr b="1" lang="en-SG" sz="1800">
                          <a:solidFill>
                            <a:srgbClr val="525B13"/>
                          </a:solidFill>
                        </a:rPr>
                        <a:t>Meta Information Quality</a:t>
                      </a:r>
                      <a:endParaRPr sz="1800">
                        <a:solidFill>
                          <a:srgbClr val="525B13"/>
                        </a:solidFill>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lang="en-SG" sz="1800">
                          <a:solidFill>
                            <a:srgbClr val="525B13"/>
                          </a:solidFill>
                        </a:rPr>
                        <a:t>84%</a:t>
                      </a:r>
                      <a:endParaRPr/>
                    </a:p>
                  </a:txBody>
                  <a:tcPr marT="45725" marB="45725" marR="91450" marL="91450" anchor="ctr"/>
                </a:tc>
                <a:tc>
                  <a:txBody>
                    <a:bodyPr/>
                    <a:lstStyle/>
                    <a:p>
                      <a:pPr indent="0" lvl="0" marL="0" marR="0" rtl="0" algn="l">
                        <a:spcBef>
                          <a:spcPts val="0"/>
                        </a:spcBef>
                        <a:spcAft>
                          <a:spcPts val="0"/>
                        </a:spcAft>
                        <a:buNone/>
                      </a:pPr>
                      <a:r>
                        <a:rPr lang="en-SG" sz="1800">
                          <a:solidFill>
                            <a:srgbClr val="C00000"/>
                          </a:solidFill>
                        </a:rPr>
                        <a:t>80% ( lower )</a:t>
                      </a:r>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lang="en-SG" sz="1800">
                          <a:solidFill>
                            <a:srgbClr val="525B13"/>
                          </a:solidFill>
                        </a:rPr>
                        <a:t>92%</a:t>
                      </a:r>
                      <a:endParaRPr/>
                    </a:p>
                  </a:txBody>
                  <a:tcPr marT="45725" marB="45725" marR="91450" marL="91450" anchor="ctr"/>
                </a:tc>
              </a:tr>
              <a:tr h="596375">
                <a:tc>
                  <a:txBody>
                    <a:bodyPr/>
                    <a:lstStyle/>
                    <a:p>
                      <a:pPr indent="0" lvl="0" marL="0" marR="0" rtl="0" algn="l">
                        <a:spcBef>
                          <a:spcPts val="0"/>
                        </a:spcBef>
                        <a:spcAft>
                          <a:spcPts val="0"/>
                        </a:spcAft>
                        <a:buNone/>
                      </a:pPr>
                      <a:r>
                        <a:rPr b="1" lang="en-SG" sz="1800">
                          <a:solidFill>
                            <a:srgbClr val="525B13"/>
                          </a:solidFill>
                        </a:rPr>
                        <a:t>Page Quality</a:t>
                      </a:r>
                      <a:endParaRPr sz="1800">
                        <a:solidFill>
                          <a:srgbClr val="525B13"/>
                        </a:solidFill>
                      </a:endParaRPr>
                    </a:p>
                  </a:txBody>
                  <a:tcPr marT="45725" marB="45725" marR="91450" marL="91450" anchor="ctr">
                    <a:solidFill>
                      <a:srgbClr val="E7E58F"/>
                    </a:solidFill>
                  </a:tcPr>
                </a:tc>
                <a:tc>
                  <a:txBody>
                    <a:bodyPr/>
                    <a:lstStyle/>
                    <a:p>
                      <a:pPr indent="0" lvl="0" marL="0" marR="0" rtl="0" algn="l">
                        <a:spcBef>
                          <a:spcPts val="0"/>
                        </a:spcBef>
                        <a:spcAft>
                          <a:spcPts val="0"/>
                        </a:spcAft>
                        <a:buNone/>
                      </a:pPr>
                      <a:r>
                        <a:rPr lang="en-SG" sz="1800">
                          <a:solidFill>
                            <a:srgbClr val="525B13"/>
                          </a:solidFill>
                        </a:rPr>
                        <a:t>37%</a:t>
                      </a:r>
                      <a:endParaRPr/>
                    </a:p>
                  </a:txBody>
                  <a:tcPr marT="45725" marB="45725" marR="91450" marL="91450" anchor="ctr">
                    <a:solidFill>
                      <a:srgbClr val="E7E58F"/>
                    </a:solidFill>
                  </a:tcPr>
                </a:tc>
                <a:tc>
                  <a:txBody>
                    <a:bodyPr/>
                    <a:lstStyle/>
                    <a:p>
                      <a:pPr indent="0" lvl="0" marL="0" marR="0" rtl="0" algn="l">
                        <a:spcBef>
                          <a:spcPts val="0"/>
                        </a:spcBef>
                        <a:spcAft>
                          <a:spcPts val="0"/>
                        </a:spcAft>
                        <a:buNone/>
                      </a:pPr>
                      <a:r>
                        <a:rPr lang="en-SG" sz="1800">
                          <a:solidFill>
                            <a:srgbClr val="C00000"/>
                          </a:solidFill>
                        </a:rPr>
                        <a:t>48% ( higher )</a:t>
                      </a:r>
                      <a:endParaRPr/>
                    </a:p>
                  </a:txBody>
                  <a:tcPr marT="45725" marB="45725" marR="91450" marL="91450" anchor="ctr">
                    <a:solidFill>
                      <a:srgbClr val="E7E58F"/>
                    </a:solidFill>
                  </a:tcPr>
                </a:tc>
                <a:tc>
                  <a:txBody>
                    <a:bodyPr/>
                    <a:lstStyle/>
                    <a:p>
                      <a:pPr indent="0" lvl="0" marL="0" marR="0" rtl="0" algn="l">
                        <a:spcBef>
                          <a:spcPts val="0"/>
                        </a:spcBef>
                        <a:spcAft>
                          <a:spcPts val="0"/>
                        </a:spcAft>
                        <a:buNone/>
                      </a:pPr>
                      <a:r>
                        <a:rPr lang="en-SG" sz="1800">
                          <a:solidFill>
                            <a:srgbClr val="525B13"/>
                          </a:solidFill>
                        </a:rPr>
                        <a:t>43%                        </a:t>
                      </a:r>
                      <a:endParaRPr/>
                    </a:p>
                  </a:txBody>
                  <a:tcPr marT="45725" marB="45725" marR="91450" marL="91450" anchor="ctr">
                    <a:solidFill>
                      <a:srgbClr val="E7E58F"/>
                    </a:solidFill>
                  </a:tcPr>
                </a:tc>
              </a:tr>
              <a:tr h="596375">
                <a:tc>
                  <a:txBody>
                    <a:bodyPr/>
                    <a:lstStyle/>
                    <a:p>
                      <a:pPr indent="0" lvl="0" marL="0" marR="0" rtl="0" algn="l">
                        <a:spcBef>
                          <a:spcPts val="0"/>
                        </a:spcBef>
                        <a:spcAft>
                          <a:spcPts val="0"/>
                        </a:spcAft>
                        <a:buNone/>
                      </a:pPr>
                      <a:r>
                        <a:rPr b="1" lang="en-SG" sz="1800">
                          <a:solidFill>
                            <a:srgbClr val="525B13"/>
                          </a:solidFill>
                        </a:rPr>
                        <a:t>Page Structure</a:t>
                      </a:r>
                      <a:endParaRPr sz="1800">
                        <a:solidFill>
                          <a:srgbClr val="525B13"/>
                        </a:solidFill>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lang="en-SG" sz="1800">
                          <a:solidFill>
                            <a:srgbClr val="525B13"/>
                          </a:solidFill>
                        </a:rPr>
                        <a:t>79%</a:t>
                      </a:r>
                      <a:endParaRPr/>
                    </a:p>
                  </a:txBody>
                  <a:tcPr marT="45725" marB="45725" marR="91450" marL="91450" anchor="ctr">
                    <a:solidFill>
                      <a:schemeClr val="lt1"/>
                    </a:solidFill>
                  </a:tcPr>
                </a:tc>
                <a:tc>
                  <a:txBody>
                    <a:bodyPr/>
                    <a:lstStyle/>
                    <a:p>
                      <a:pPr indent="0" lvl="0" marL="0" marR="0" rtl="0" algn="l">
                        <a:spcBef>
                          <a:spcPts val="0"/>
                        </a:spcBef>
                        <a:spcAft>
                          <a:spcPts val="0"/>
                        </a:spcAft>
                        <a:buNone/>
                      </a:pPr>
                      <a:r>
                        <a:rPr lang="en-SG" sz="1800">
                          <a:solidFill>
                            <a:srgbClr val="C00000"/>
                          </a:solidFill>
                        </a:rPr>
                        <a:t>58% ( lower )</a:t>
                      </a:r>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lang="en-SG" sz="1800">
                          <a:solidFill>
                            <a:srgbClr val="525B13"/>
                          </a:solidFill>
                        </a:rPr>
                        <a:t>70%</a:t>
                      </a:r>
                      <a:endParaRPr/>
                    </a:p>
                  </a:txBody>
                  <a:tcPr marT="45725" marB="45725" marR="91450" marL="91450" anchor="ctr"/>
                </a:tc>
              </a:tr>
              <a:tr h="596375">
                <a:tc>
                  <a:txBody>
                    <a:bodyPr/>
                    <a:lstStyle/>
                    <a:p>
                      <a:pPr indent="0" lvl="0" marL="0" marR="0" rtl="0" algn="l">
                        <a:spcBef>
                          <a:spcPts val="0"/>
                        </a:spcBef>
                        <a:spcAft>
                          <a:spcPts val="0"/>
                        </a:spcAft>
                        <a:buNone/>
                      </a:pPr>
                      <a:r>
                        <a:rPr b="1" lang="en-SG" sz="1800">
                          <a:solidFill>
                            <a:srgbClr val="525B13"/>
                          </a:solidFill>
                        </a:rPr>
                        <a:t>Link Structure</a:t>
                      </a:r>
                      <a:endParaRPr sz="1800">
                        <a:solidFill>
                          <a:srgbClr val="525B13"/>
                        </a:solidFill>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lang="en-SG" sz="1800">
                          <a:solidFill>
                            <a:srgbClr val="525B13"/>
                          </a:solidFill>
                        </a:rPr>
                        <a:t>72%</a:t>
                      </a:r>
                      <a:endParaRPr/>
                    </a:p>
                  </a:txBody>
                  <a:tcPr marT="45725" marB="45725" marR="91450" marL="91450" anchor="ctr">
                    <a:solidFill>
                      <a:schemeClr val="lt1"/>
                    </a:solidFill>
                  </a:tcPr>
                </a:tc>
                <a:tc>
                  <a:txBody>
                    <a:bodyPr/>
                    <a:lstStyle/>
                    <a:p>
                      <a:pPr indent="0" lvl="0" marL="0" marR="0" rtl="0" algn="l">
                        <a:spcBef>
                          <a:spcPts val="0"/>
                        </a:spcBef>
                        <a:spcAft>
                          <a:spcPts val="0"/>
                        </a:spcAft>
                        <a:buNone/>
                      </a:pPr>
                      <a:r>
                        <a:rPr lang="en-SG" sz="1800">
                          <a:solidFill>
                            <a:srgbClr val="C00000"/>
                          </a:solidFill>
                        </a:rPr>
                        <a:t>0%  ( much lower)</a:t>
                      </a:r>
                      <a:endParaRPr sz="1800">
                        <a:solidFill>
                          <a:srgbClr val="C00000"/>
                        </a:solidFill>
                      </a:endParaRPr>
                    </a:p>
                  </a:txBody>
                  <a:tcPr marT="45725" marB="45725" marR="91450" marL="91450" anchor="ctr">
                    <a:solidFill>
                      <a:srgbClr val="F6F6D9"/>
                    </a:solidFill>
                  </a:tcPr>
                </a:tc>
                <a:tc>
                  <a:txBody>
                    <a:bodyPr/>
                    <a:lstStyle/>
                    <a:p>
                      <a:pPr indent="0" lvl="0" marL="0" marR="0" rtl="0" algn="l">
                        <a:spcBef>
                          <a:spcPts val="0"/>
                        </a:spcBef>
                        <a:spcAft>
                          <a:spcPts val="0"/>
                        </a:spcAft>
                        <a:buNone/>
                      </a:pPr>
                      <a:r>
                        <a:rPr lang="en-SG" sz="1800">
                          <a:solidFill>
                            <a:srgbClr val="525B13"/>
                          </a:solidFill>
                        </a:rPr>
                        <a:t>97%</a:t>
                      </a:r>
                      <a:endParaRPr/>
                    </a:p>
                  </a:txBody>
                  <a:tcPr marT="45725" marB="45725" marR="91450" marL="91450" anchor="ctr"/>
                </a:tc>
              </a:tr>
              <a:tr h="596375">
                <a:tc>
                  <a:txBody>
                    <a:bodyPr/>
                    <a:lstStyle/>
                    <a:p>
                      <a:pPr indent="0" lvl="0" marL="0" marR="0" rtl="0" algn="l">
                        <a:spcBef>
                          <a:spcPts val="0"/>
                        </a:spcBef>
                        <a:spcAft>
                          <a:spcPts val="0"/>
                        </a:spcAft>
                        <a:buNone/>
                      </a:pPr>
                      <a:r>
                        <a:rPr b="1" i="0" lang="en-SG" sz="1800" u="none" strike="noStrike">
                          <a:solidFill>
                            <a:srgbClr val="525B13"/>
                          </a:solidFill>
                          <a:latin typeface="Arial"/>
                          <a:ea typeface="Arial"/>
                          <a:cs typeface="Arial"/>
                          <a:sym typeface="Arial"/>
                        </a:rPr>
                        <a:t>Domain Rating</a:t>
                      </a:r>
                      <a:endParaRPr sz="1800">
                        <a:solidFill>
                          <a:srgbClr val="525B13"/>
                        </a:solidFill>
                      </a:endParaRPr>
                    </a:p>
                  </a:txBody>
                  <a:tcPr marT="63500" marB="63500" marR="63500" marL="63500">
                    <a:solidFill>
                      <a:srgbClr val="F6F6D9"/>
                    </a:solidFill>
                  </a:tcPr>
                </a:tc>
                <a:tc>
                  <a:txBody>
                    <a:bodyPr/>
                    <a:lstStyle/>
                    <a:p>
                      <a:pPr indent="0" lvl="0" marL="0" marR="0" rtl="0" algn="l">
                        <a:spcBef>
                          <a:spcPts val="0"/>
                        </a:spcBef>
                        <a:spcAft>
                          <a:spcPts val="0"/>
                        </a:spcAft>
                        <a:buNone/>
                      </a:pPr>
                      <a:r>
                        <a:rPr b="1" i="0" lang="en-SG" sz="1800" u="none" strike="noStrike">
                          <a:solidFill>
                            <a:srgbClr val="525B13"/>
                          </a:solidFill>
                          <a:latin typeface="Arial"/>
                          <a:ea typeface="Arial"/>
                          <a:cs typeface="Arial"/>
                          <a:sym typeface="Arial"/>
                        </a:rPr>
                        <a:t>29</a:t>
                      </a:r>
                      <a:endParaRPr sz="1800">
                        <a:solidFill>
                          <a:srgbClr val="525B13"/>
                        </a:solidFill>
                      </a:endParaRPr>
                    </a:p>
                  </a:txBody>
                  <a:tcPr marT="63500" marB="63500" marR="63500" marL="63500"/>
                </a:tc>
                <a:tc>
                  <a:txBody>
                    <a:bodyPr/>
                    <a:lstStyle/>
                    <a:p>
                      <a:pPr indent="0" lvl="0" marL="0" marR="0" rtl="0" algn="l">
                        <a:spcBef>
                          <a:spcPts val="0"/>
                        </a:spcBef>
                        <a:spcAft>
                          <a:spcPts val="0"/>
                        </a:spcAft>
                        <a:buNone/>
                      </a:pPr>
                      <a:r>
                        <a:rPr lang="en-SG" sz="1800">
                          <a:solidFill>
                            <a:srgbClr val="C00000"/>
                          </a:solidFill>
                        </a:rPr>
                        <a:t>14  ( lower )</a:t>
                      </a:r>
                      <a:endParaRPr sz="1800">
                        <a:solidFill>
                          <a:srgbClr val="C00000"/>
                        </a:solidFill>
                      </a:endParaRPr>
                    </a:p>
                  </a:txBody>
                  <a:tcPr marT="63500" marB="63500" marR="63500" marL="63500">
                    <a:solidFill>
                      <a:srgbClr val="F6F6D9"/>
                    </a:solidFill>
                  </a:tcPr>
                </a:tc>
                <a:tc>
                  <a:txBody>
                    <a:bodyPr/>
                    <a:lstStyle/>
                    <a:p>
                      <a:pPr indent="0" lvl="0" marL="0" marR="0" rtl="0" algn="l">
                        <a:spcBef>
                          <a:spcPts val="0"/>
                        </a:spcBef>
                        <a:spcAft>
                          <a:spcPts val="0"/>
                        </a:spcAft>
                        <a:buNone/>
                      </a:pPr>
                      <a:r>
                        <a:rPr b="1" i="0" lang="en-SG" sz="1800" u="none" strike="noStrike">
                          <a:solidFill>
                            <a:srgbClr val="525B13"/>
                          </a:solidFill>
                          <a:latin typeface="Arial"/>
                          <a:ea typeface="Arial"/>
                          <a:cs typeface="Arial"/>
                          <a:sym typeface="Arial"/>
                        </a:rPr>
                        <a:t>19</a:t>
                      </a:r>
                      <a:endParaRPr sz="1800">
                        <a:solidFill>
                          <a:srgbClr val="525B13"/>
                        </a:solidFill>
                      </a:endParaRPr>
                    </a:p>
                  </a:txBody>
                  <a:tcPr marT="63500" marB="63500" marR="63500" marL="63500"/>
                </a:tc>
              </a:tr>
              <a:tr h="596375">
                <a:tc>
                  <a:txBody>
                    <a:bodyPr/>
                    <a:lstStyle/>
                    <a:p>
                      <a:pPr indent="0" lvl="0" marL="0" marR="0" rtl="0" algn="l">
                        <a:spcBef>
                          <a:spcPts val="0"/>
                        </a:spcBef>
                        <a:spcAft>
                          <a:spcPts val="0"/>
                        </a:spcAft>
                        <a:buNone/>
                      </a:pPr>
                      <a:r>
                        <a:rPr b="1" i="0" lang="en-SG" sz="1800" u="none" strike="noStrike">
                          <a:solidFill>
                            <a:srgbClr val="525B13"/>
                          </a:solidFill>
                          <a:latin typeface="Arial"/>
                          <a:ea typeface="Arial"/>
                          <a:cs typeface="Arial"/>
                          <a:sym typeface="Arial"/>
                        </a:rPr>
                        <a:t>SEO Score</a:t>
                      </a:r>
                      <a:endParaRPr sz="1800">
                        <a:solidFill>
                          <a:srgbClr val="525B13"/>
                        </a:solidFill>
                      </a:endParaRPr>
                    </a:p>
                  </a:txBody>
                  <a:tcPr marT="63500" marB="63500" marR="63500" marL="63500">
                    <a:solidFill>
                      <a:srgbClr val="F6F6D9"/>
                    </a:solidFill>
                  </a:tcPr>
                </a:tc>
                <a:tc>
                  <a:txBody>
                    <a:bodyPr/>
                    <a:lstStyle/>
                    <a:p>
                      <a:pPr indent="0" lvl="0" marL="0" marR="0" rtl="0" algn="l">
                        <a:spcBef>
                          <a:spcPts val="0"/>
                        </a:spcBef>
                        <a:spcAft>
                          <a:spcPts val="0"/>
                        </a:spcAft>
                        <a:buNone/>
                      </a:pPr>
                      <a:r>
                        <a:rPr b="1" i="0" lang="en-SG" sz="1800" u="none" strike="noStrike">
                          <a:solidFill>
                            <a:srgbClr val="525B13"/>
                          </a:solidFill>
                          <a:latin typeface="Arial"/>
                          <a:ea typeface="Arial"/>
                          <a:cs typeface="Arial"/>
                          <a:sym typeface="Arial"/>
                        </a:rPr>
                        <a:t>72%</a:t>
                      </a:r>
                      <a:endParaRPr sz="1800">
                        <a:solidFill>
                          <a:srgbClr val="525B13"/>
                        </a:solidFill>
                      </a:endParaRPr>
                    </a:p>
                  </a:txBody>
                  <a:tcPr marT="63500" marB="63500" marR="63500" marL="63500"/>
                </a:tc>
                <a:tc>
                  <a:txBody>
                    <a:bodyPr/>
                    <a:lstStyle/>
                    <a:p>
                      <a:pPr indent="0" lvl="0" marL="0" marR="0" rtl="0" algn="l">
                        <a:spcBef>
                          <a:spcPts val="0"/>
                        </a:spcBef>
                        <a:spcAft>
                          <a:spcPts val="0"/>
                        </a:spcAft>
                        <a:buNone/>
                      </a:pPr>
                      <a:r>
                        <a:rPr lang="en-SG" sz="1800">
                          <a:solidFill>
                            <a:srgbClr val="C00000"/>
                          </a:solidFill>
                        </a:rPr>
                        <a:t>48%  ( lower )</a:t>
                      </a:r>
                      <a:endParaRPr sz="1800">
                        <a:solidFill>
                          <a:srgbClr val="C00000"/>
                        </a:solidFill>
                      </a:endParaRPr>
                    </a:p>
                  </a:txBody>
                  <a:tcPr marT="63500" marB="63500" marR="63500" marL="63500">
                    <a:solidFill>
                      <a:srgbClr val="F6F6D9"/>
                    </a:solidFill>
                  </a:tcPr>
                </a:tc>
                <a:tc>
                  <a:txBody>
                    <a:bodyPr/>
                    <a:lstStyle/>
                    <a:p>
                      <a:pPr indent="0" lvl="0" marL="0" marR="0" rtl="0" algn="l">
                        <a:spcBef>
                          <a:spcPts val="0"/>
                        </a:spcBef>
                        <a:spcAft>
                          <a:spcPts val="0"/>
                        </a:spcAft>
                        <a:buNone/>
                      </a:pPr>
                      <a:r>
                        <a:rPr b="1" i="0" lang="en-SG" sz="1800" u="none" strike="noStrike">
                          <a:solidFill>
                            <a:srgbClr val="525B13"/>
                          </a:solidFill>
                          <a:latin typeface="Arial"/>
                          <a:ea typeface="Arial"/>
                          <a:cs typeface="Arial"/>
                          <a:sym typeface="Arial"/>
                        </a:rPr>
                        <a:t>71%</a:t>
                      </a:r>
                      <a:endParaRPr sz="1800">
                        <a:solidFill>
                          <a:srgbClr val="525B13"/>
                        </a:solidFill>
                      </a:endParaRPr>
                    </a:p>
                  </a:txBody>
                  <a:tcPr marT="63500" marB="63500" marR="63500" marL="63500"/>
                </a:tc>
              </a:tr>
            </a:tbl>
          </a:graphicData>
        </a:graphic>
      </p:graphicFrame>
      <p:pic>
        <p:nvPicPr>
          <p:cNvPr descr="Checkmark with solid fill" id="368" name="Google Shape;368;p15"/>
          <p:cNvPicPr preferRelativeResize="0"/>
          <p:nvPr/>
        </p:nvPicPr>
        <p:blipFill rotWithShape="1">
          <a:blip r:embed="rId3">
            <a:alphaModFix/>
          </a:blip>
          <a:srcRect b="0" l="0" r="0" t="0"/>
          <a:stretch/>
        </p:blipFill>
        <p:spPr>
          <a:xfrm>
            <a:off x="2067782" y="3592106"/>
            <a:ext cx="365126" cy="365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6"/>
          <p:cNvSpPr txBox="1"/>
          <p:nvPr>
            <p:ph type="title"/>
          </p:nvPr>
        </p:nvSpPr>
        <p:spPr>
          <a:xfrm>
            <a:off x="838200" y="0"/>
            <a:ext cx="10515600" cy="6810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Calibri"/>
              <a:buNone/>
            </a:pPr>
            <a:r>
              <a:rPr b="1" i="0" lang="en-SG" sz="3200" u="none" cap="none" strike="noStrike">
                <a:solidFill>
                  <a:srgbClr val="FF0000"/>
                </a:solidFill>
                <a:latin typeface="Calibri"/>
                <a:ea typeface="Calibri"/>
                <a:cs typeface="Calibri"/>
                <a:sym typeface="Calibri"/>
              </a:rPr>
              <a:t>SEO Improvement Area – Thai to go</a:t>
            </a:r>
            <a:endParaRPr b="1" sz="3200">
              <a:solidFill>
                <a:srgbClr val="FF0000"/>
              </a:solidFill>
            </a:endParaRPr>
          </a:p>
        </p:txBody>
      </p:sp>
      <p:sp>
        <p:nvSpPr>
          <p:cNvPr id="374" name="Google Shape;374;p1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375" name="Google Shape;375;p16"/>
          <p:cNvPicPr preferRelativeResize="0"/>
          <p:nvPr/>
        </p:nvPicPr>
        <p:blipFill rotWithShape="1">
          <a:blip r:embed="rId3">
            <a:alphaModFix/>
          </a:blip>
          <a:srcRect b="0" l="0" r="0" t="0"/>
          <a:stretch/>
        </p:blipFill>
        <p:spPr>
          <a:xfrm>
            <a:off x="293172" y="958239"/>
            <a:ext cx="5218628" cy="2402032"/>
          </a:xfrm>
          <a:prstGeom prst="rect">
            <a:avLst/>
          </a:prstGeom>
          <a:noFill/>
          <a:ln>
            <a:noFill/>
          </a:ln>
        </p:spPr>
      </p:pic>
      <p:pic>
        <p:nvPicPr>
          <p:cNvPr id="376" name="Google Shape;376;p16"/>
          <p:cNvPicPr preferRelativeResize="0"/>
          <p:nvPr/>
        </p:nvPicPr>
        <p:blipFill rotWithShape="1">
          <a:blip r:embed="rId4">
            <a:alphaModFix/>
          </a:blip>
          <a:srcRect b="0" l="0" r="0" t="0"/>
          <a:stretch/>
        </p:blipFill>
        <p:spPr>
          <a:xfrm>
            <a:off x="6172200" y="3906195"/>
            <a:ext cx="5273497" cy="2621507"/>
          </a:xfrm>
          <a:prstGeom prst="rect">
            <a:avLst/>
          </a:prstGeom>
          <a:noFill/>
          <a:ln>
            <a:noFill/>
          </a:ln>
        </p:spPr>
      </p:pic>
      <p:pic>
        <p:nvPicPr>
          <p:cNvPr id="377" name="Google Shape;377;p16"/>
          <p:cNvPicPr preferRelativeResize="0"/>
          <p:nvPr/>
        </p:nvPicPr>
        <p:blipFill rotWithShape="1">
          <a:blip r:embed="rId5">
            <a:alphaModFix/>
          </a:blip>
          <a:srcRect b="0" l="0" r="0" t="0"/>
          <a:stretch/>
        </p:blipFill>
        <p:spPr>
          <a:xfrm>
            <a:off x="6172752" y="836308"/>
            <a:ext cx="5358848" cy="2523963"/>
          </a:xfrm>
          <a:prstGeom prst="rect">
            <a:avLst/>
          </a:prstGeom>
          <a:noFill/>
          <a:ln>
            <a:noFill/>
          </a:ln>
        </p:spPr>
      </p:pic>
      <p:pic>
        <p:nvPicPr>
          <p:cNvPr id="378" name="Google Shape;378;p16"/>
          <p:cNvPicPr preferRelativeResize="0"/>
          <p:nvPr/>
        </p:nvPicPr>
        <p:blipFill rotWithShape="1">
          <a:blip r:embed="rId6">
            <a:alphaModFix/>
          </a:blip>
          <a:srcRect b="0" l="0" r="0" t="0"/>
          <a:stretch/>
        </p:blipFill>
        <p:spPr>
          <a:xfrm>
            <a:off x="435823" y="4181649"/>
            <a:ext cx="5183713" cy="24020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7"/>
          <p:cNvSpPr txBox="1"/>
          <p:nvPr>
            <p:ph type="title"/>
          </p:nvPr>
        </p:nvSpPr>
        <p:spPr>
          <a:xfrm>
            <a:off x="838200" y="-626367"/>
            <a:ext cx="10515600" cy="22374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Calibri"/>
              <a:buNone/>
            </a:pPr>
            <a:r>
              <a:rPr b="1" i="0" lang="en-SG" sz="3600" u="none" cap="none" strike="noStrike">
                <a:solidFill>
                  <a:srgbClr val="FF0000"/>
                </a:solidFill>
                <a:latin typeface="Calibri"/>
                <a:ea typeface="Calibri"/>
                <a:cs typeface="Calibri"/>
                <a:sym typeface="Calibri"/>
              </a:rPr>
              <a:t>SEO Improvement Area – Thai to go</a:t>
            </a:r>
            <a:endParaRPr b="1" sz="3600">
              <a:solidFill>
                <a:srgbClr val="FF0000"/>
              </a:solidFill>
            </a:endParaRPr>
          </a:p>
        </p:txBody>
      </p:sp>
      <p:sp>
        <p:nvSpPr>
          <p:cNvPr id="384" name="Google Shape;384;p1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385" name="Google Shape;385;p17"/>
          <p:cNvPicPr preferRelativeResize="0"/>
          <p:nvPr/>
        </p:nvPicPr>
        <p:blipFill rotWithShape="1">
          <a:blip r:embed="rId3">
            <a:alphaModFix/>
          </a:blip>
          <a:srcRect b="0" l="0" r="0" t="0"/>
          <a:stretch/>
        </p:blipFill>
        <p:spPr>
          <a:xfrm>
            <a:off x="594460" y="1123268"/>
            <a:ext cx="5178992" cy="2427652"/>
          </a:xfrm>
          <a:prstGeom prst="rect">
            <a:avLst/>
          </a:prstGeom>
          <a:noFill/>
          <a:ln>
            <a:noFill/>
          </a:ln>
        </p:spPr>
      </p:pic>
      <p:pic>
        <p:nvPicPr>
          <p:cNvPr id="386" name="Google Shape;386;p17"/>
          <p:cNvPicPr preferRelativeResize="0"/>
          <p:nvPr/>
        </p:nvPicPr>
        <p:blipFill rotWithShape="1">
          <a:blip r:embed="rId4">
            <a:alphaModFix/>
          </a:blip>
          <a:srcRect b="0" l="0" r="0" t="0"/>
          <a:stretch/>
        </p:blipFill>
        <p:spPr>
          <a:xfrm>
            <a:off x="6217121" y="3962582"/>
            <a:ext cx="5659919" cy="2386200"/>
          </a:xfrm>
          <a:prstGeom prst="rect">
            <a:avLst/>
          </a:prstGeom>
          <a:noFill/>
          <a:ln>
            <a:noFill/>
          </a:ln>
        </p:spPr>
      </p:pic>
      <p:pic>
        <p:nvPicPr>
          <p:cNvPr id="387" name="Google Shape;387;p17"/>
          <p:cNvPicPr preferRelativeResize="0"/>
          <p:nvPr/>
        </p:nvPicPr>
        <p:blipFill rotWithShape="1">
          <a:blip r:embed="rId5">
            <a:alphaModFix/>
          </a:blip>
          <a:srcRect b="0" l="0" r="0" t="0"/>
          <a:stretch/>
        </p:blipFill>
        <p:spPr>
          <a:xfrm>
            <a:off x="6424915" y="1001348"/>
            <a:ext cx="5468586" cy="2237426"/>
          </a:xfrm>
          <a:prstGeom prst="rect">
            <a:avLst/>
          </a:prstGeom>
          <a:noFill/>
          <a:ln>
            <a:noFill/>
          </a:ln>
        </p:spPr>
      </p:pic>
      <p:pic>
        <p:nvPicPr>
          <p:cNvPr id="388" name="Google Shape;388;p17"/>
          <p:cNvPicPr preferRelativeResize="0"/>
          <p:nvPr/>
        </p:nvPicPr>
        <p:blipFill rotWithShape="1">
          <a:blip r:embed="rId6">
            <a:alphaModFix/>
          </a:blip>
          <a:srcRect b="0" l="0" r="0" t="0"/>
          <a:stretch/>
        </p:blipFill>
        <p:spPr>
          <a:xfrm>
            <a:off x="314960" y="4106440"/>
            <a:ext cx="5329719" cy="23848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ph type="title"/>
          </p:nvPr>
        </p:nvSpPr>
        <p:spPr>
          <a:xfrm>
            <a:off x="838200" y="365125"/>
            <a:ext cx="10515600" cy="94551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400"/>
              <a:buFont typeface="Corbel"/>
              <a:buNone/>
            </a:pPr>
            <a:r>
              <a:rPr lang="en-SG">
                <a:solidFill>
                  <a:srgbClr val="FF0000"/>
                </a:solidFill>
              </a:rPr>
              <a:t>Company Background</a:t>
            </a:r>
            <a:endParaRPr>
              <a:solidFill>
                <a:srgbClr val="FF0000"/>
              </a:solidFill>
            </a:endParaRPr>
          </a:p>
        </p:txBody>
      </p:sp>
      <p:sp>
        <p:nvSpPr>
          <p:cNvPr id="111" name="Google Shape;111;p2"/>
          <p:cNvSpPr txBox="1"/>
          <p:nvPr>
            <p:ph idx="1" type="body"/>
          </p:nvPr>
        </p:nvSpPr>
        <p:spPr>
          <a:xfrm>
            <a:off x="838200" y="1310640"/>
            <a:ext cx="5181600" cy="4866323"/>
          </a:xfrm>
          <a:prstGeom prst="rect">
            <a:avLst/>
          </a:prstGeom>
          <a:noFill/>
          <a:ln>
            <a:noFill/>
          </a:ln>
        </p:spPr>
        <p:txBody>
          <a:bodyPr anchorCtr="0" anchor="t" bIns="45700" lIns="91425" spcFirstLastPara="1" rIns="91425" wrap="square" tIns="45700">
            <a:normAutofit/>
          </a:bodyPr>
          <a:lstStyle/>
          <a:p>
            <a:pPr indent="-381000" lvl="0" marL="457200" marR="0" rtl="0" algn="l">
              <a:lnSpc>
                <a:spcPct val="90000"/>
              </a:lnSpc>
              <a:spcBef>
                <a:spcPts val="0"/>
              </a:spcBef>
              <a:spcAft>
                <a:spcPts val="0"/>
              </a:spcAft>
              <a:buClr>
                <a:srgbClr val="191919"/>
              </a:buClr>
              <a:buSzPts val="2400"/>
              <a:buFont typeface="Montserrat Medium"/>
              <a:buChar char="●"/>
            </a:pPr>
            <a:r>
              <a:rPr b="0" i="0" lang="en-SG" sz="2400" u="none" cap="none" strike="noStrike">
                <a:solidFill>
                  <a:srgbClr val="525B13"/>
                </a:solidFill>
                <a:latin typeface="Montserrat Medium"/>
                <a:ea typeface="Montserrat Medium"/>
                <a:cs typeface="Montserrat Medium"/>
                <a:sym typeface="Montserrat Medium"/>
              </a:rPr>
              <a:t>Thai To Go is a halal </a:t>
            </a:r>
            <a:r>
              <a:rPr lang="en-SG" sz="2400">
                <a:solidFill>
                  <a:srgbClr val="525B13"/>
                </a:solidFill>
                <a:latin typeface="Montserrat Medium"/>
                <a:ea typeface="Montserrat Medium"/>
                <a:cs typeface="Montserrat Medium"/>
                <a:sym typeface="Montserrat Medium"/>
              </a:rPr>
              <a:t>T</a:t>
            </a:r>
            <a:r>
              <a:rPr b="0" i="0" lang="en-SG" sz="2400" u="none" cap="none" strike="noStrike">
                <a:solidFill>
                  <a:srgbClr val="525B13"/>
                </a:solidFill>
                <a:latin typeface="Montserrat Medium"/>
                <a:ea typeface="Montserrat Medium"/>
                <a:cs typeface="Montserrat Medium"/>
                <a:sym typeface="Montserrat Medium"/>
              </a:rPr>
              <a:t>hai restaurant </a:t>
            </a:r>
            <a:r>
              <a:rPr lang="en-SG" sz="2400">
                <a:solidFill>
                  <a:srgbClr val="525B13"/>
                </a:solidFill>
                <a:latin typeface="Montserrat Medium"/>
                <a:ea typeface="Montserrat Medium"/>
                <a:cs typeface="Montserrat Medium"/>
                <a:sym typeface="Montserrat Medium"/>
              </a:rPr>
              <a:t>at</a:t>
            </a:r>
            <a:r>
              <a:rPr b="0" i="0" lang="en-SG" sz="2400" u="none" cap="none" strike="noStrike">
                <a:solidFill>
                  <a:srgbClr val="525B13"/>
                </a:solidFill>
                <a:latin typeface="Montserrat Medium"/>
                <a:ea typeface="Montserrat Medium"/>
                <a:cs typeface="Montserrat Medium"/>
                <a:sym typeface="Montserrat Medium"/>
              </a:rPr>
              <a:t> Changi road near Eunos MRT</a:t>
            </a:r>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2"/>
              </a:solidFill>
              <a:latin typeface="Montserrat Medium"/>
              <a:ea typeface="Montserrat Medium"/>
              <a:cs typeface="Montserrat Medium"/>
              <a:sym typeface="Montserrat Medium"/>
            </a:endParaRPr>
          </a:p>
          <a:p>
            <a:pPr indent="-381000" lvl="0" marL="457200" marR="0" rtl="0" algn="l">
              <a:lnSpc>
                <a:spcPct val="90000"/>
              </a:lnSpc>
              <a:spcBef>
                <a:spcPts val="0"/>
              </a:spcBef>
              <a:spcAft>
                <a:spcPts val="0"/>
              </a:spcAft>
              <a:buClr>
                <a:srgbClr val="191919"/>
              </a:buClr>
              <a:buSzPts val="2400"/>
              <a:buFont typeface="Montserrat Medium"/>
              <a:buChar char="●"/>
            </a:pPr>
            <a:r>
              <a:rPr b="0" i="0" lang="en-SG" sz="2400" u="none" cap="none" strike="noStrike">
                <a:solidFill>
                  <a:srgbClr val="525B13"/>
                </a:solidFill>
                <a:latin typeface="Montserrat Medium"/>
                <a:ea typeface="Montserrat Medium"/>
                <a:cs typeface="Montserrat Medium"/>
                <a:sym typeface="Montserrat Medium"/>
              </a:rPr>
              <a:t>Offer </a:t>
            </a:r>
            <a:endParaRPr/>
          </a:p>
          <a:p>
            <a:pPr indent="-381000" lvl="1" marL="914400" marR="0" rtl="0" algn="l">
              <a:lnSpc>
                <a:spcPct val="90000"/>
              </a:lnSpc>
              <a:spcBef>
                <a:spcPts val="0"/>
              </a:spcBef>
              <a:spcAft>
                <a:spcPts val="0"/>
              </a:spcAft>
              <a:buClr>
                <a:srgbClr val="191919"/>
              </a:buClr>
              <a:buSzPts val="2400"/>
              <a:buFont typeface="Montserrat Medium"/>
              <a:buChar char="○"/>
            </a:pPr>
            <a:r>
              <a:rPr b="0" i="0" lang="en-SG" sz="2400" u="none" cap="none" strike="noStrike">
                <a:solidFill>
                  <a:srgbClr val="525B13"/>
                </a:solidFill>
                <a:latin typeface="Montserrat Medium"/>
                <a:ea typeface="Montserrat Medium"/>
                <a:cs typeface="Montserrat Medium"/>
                <a:sym typeface="Montserrat Medium"/>
              </a:rPr>
              <a:t>Order &amp; Pickup</a:t>
            </a:r>
            <a:endParaRPr/>
          </a:p>
          <a:p>
            <a:pPr indent="-381000" lvl="1" marL="914400" marR="0" rtl="0" algn="l">
              <a:lnSpc>
                <a:spcPct val="90000"/>
              </a:lnSpc>
              <a:spcBef>
                <a:spcPts val="0"/>
              </a:spcBef>
              <a:spcAft>
                <a:spcPts val="0"/>
              </a:spcAft>
              <a:buClr>
                <a:srgbClr val="191919"/>
              </a:buClr>
              <a:buSzPts val="2400"/>
              <a:buFont typeface="Montserrat Medium"/>
              <a:buChar char="○"/>
            </a:pPr>
            <a:r>
              <a:rPr b="0" i="0" lang="en-SG" sz="2400" u="none" cap="none" strike="noStrike">
                <a:solidFill>
                  <a:srgbClr val="525B13"/>
                </a:solidFill>
                <a:latin typeface="Montserrat Medium"/>
                <a:ea typeface="Montserrat Medium"/>
                <a:cs typeface="Montserrat Medium"/>
                <a:sym typeface="Montserrat Medium"/>
              </a:rPr>
              <a:t>Island wide delivery</a:t>
            </a:r>
            <a:endParaRPr/>
          </a:p>
          <a:p>
            <a:pPr indent="-381000" lvl="1" marL="914400" marR="0" rtl="0" algn="l">
              <a:lnSpc>
                <a:spcPct val="90000"/>
              </a:lnSpc>
              <a:spcBef>
                <a:spcPts val="0"/>
              </a:spcBef>
              <a:spcAft>
                <a:spcPts val="0"/>
              </a:spcAft>
              <a:buClr>
                <a:srgbClr val="191919"/>
              </a:buClr>
              <a:buSzPts val="2400"/>
              <a:buFont typeface="Montserrat Medium"/>
              <a:buChar char="○"/>
            </a:pPr>
            <a:r>
              <a:rPr b="0" i="0" lang="en-SG" sz="2400" u="none" cap="none" strike="noStrike">
                <a:solidFill>
                  <a:srgbClr val="525B13"/>
                </a:solidFill>
                <a:latin typeface="Montserrat Medium"/>
                <a:ea typeface="Montserrat Medium"/>
                <a:cs typeface="Montserrat Medium"/>
                <a:sym typeface="Montserrat Medium"/>
              </a:rPr>
              <a:t>Dining In</a:t>
            </a:r>
            <a:endParaRPr/>
          </a:p>
          <a:p>
            <a:pPr indent="-381000" lvl="1" marL="914400" marR="0" rtl="0" algn="l">
              <a:lnSpc>
                <a:spcPct val="90000"/>
              </a:lnSpc>
              <a:spcBef>
                <a:spcPts val="0"/>
              </a:spcBef>
              <a:spcAft>
                <a:spcPts val="0"/>
              </a:spcAft>
              <a:buClr>
                <a:srgbClr val="191919"/>
              </a:buClr>
              <a:buSzPts val="2400"/>
              <a:buFont typeface="Montserrat Medium"/>
              <a:buChar char="○"/>
            </a:pPr>
            <a:r>
              <a:rPr b="0" i="0" lang="en-SG" sz="2400" u="none" cap="none" strike="noStrike">
                <a:solidFill>
                  <a:srgbClr val="525B13"/>
                </a:solidFill>
                <a:latin typeface="Montserrat Medium"/>
                <a:ea typeface="Montserrat Medium"/>
                <a:cs typeface="Montserrat Medium"/>
                <a:sym typeface="Montserrat Medium"/>
              </a:rPr>
              <a:t>Mini catering for min 10 pax (No license to do full catering)</a:t>
            </a:r>
            <a:endParaRPr/>
          </a:p>
          <a:p>
            <a:pPr indent="0" lvl="0" marL="0" marR="0" rtl="0" algn="l">
              <a:lnSpc>
                <a:spcPct val="90000"/>
              </a:lnSpc>
              <a:spcBef>
                <a:spcPts val="0"/>
              </a:spcBef>
              <a:spcAft>
                <a:spcPts val="0"/>
              </a:spcAft>
              <a:buClr>
                <a:srgbClr val="000000"/>
              </a:buClr>
              <a:buSzPts val="2400"/>
              <a:buFont typeface="Arial"/>
              <a:buNone/>
            </a:pPr>
            <a:r>
              <a:t/>
            </a:r>
            <a:endParaRPr b="0" i="0" sz="2400" u="none" cap="none" strike="noStrike">
              <a:solidFill>
                <a:srgbClr val="525B13"/>
              </a:solidFill>
              <a:latin typeface="Montserrat Medium"/>
              <a:ea typeface="Montserrat Medium"/>
              <a:cs typeface="Montserrat Medium"/>
              <a:sym typeface="Montserrat Medium"/>
            </a:endParaRPr>
          </a:p>
          <a:p>
            <a:pPr indent="-381000" lvl="0" marL="457200" marR="0" rtl="0" algn="l">
              <a:lnSpc>
                <a:spcPct val="90000"/>
              </a:lnSpc>
              <a:spcBef>
                <a:spcPts val="0"/>
              </a:spcBef>
              <a:spcAft>
                <a:spcPts val="0"/>
              </a:spcAft>
              <a:buClr>
                <a:srgbClr val="191919"/>
              </a:buClr>
              <a:buSzPts val="2400"/>
              <a:buFont typeface="Montserrat Medium"/>
              <a:buChar char="●"/>
            </a:pPr>
            <a:r>
              <a:rPr b="0" i="0" lang="en-SG" sz="2400" u="none" cap="none" strike="noStrike">
                <a:solidFill>
                  <a:srgbClr val="525B13"/>
                </a:solidFill>
                <a:latin typeface="Montserrat Medium"/>
                <a:ea typeface="Montserrat Medium"/>
                <a:cs typeface="Montserrat Medium"/>
                <a:sym typeface="Montserrat Medium"/>
              </a:rPr>
              <a:t>In operation for 10 years already</a:t>
            </a:r>
            <a:endParaRPr/>
          </a:p>
          <a:p>
            <a:pPr indent="-71120" lvl="0" marL="228600" rtl="0" algn="l">
              <a:lnSpc>
                <a:spcPct val="90000"/>
              </a:lnSpc>
              <a:spcBef>
                <a:spcPts val="1400"/>
              </a:spcBef>
              <a:spcAft>
                <a:spcPts val="0"/>
              </a:spcAft>
              <a:buSzPts val="1760"/>
              <a:buNone/>
            </a:pPr>
            <a:r>
              <a:t/>
            </a:r>
            <a:endParaRPr/>
          </a:p>
        </p:txBody>
      </p:sp>
      <p:sp>
        <p:nvSpPr>
          <p:cNvPr id="112" name="Google Shape;112;p2"/>
          <p:cNvSpPr txBox="1"/>
          <p:nvPr>
            <p:ph idx="2" type="body"/>
          </p:nvPr>
        </p:nvSpPr>
        <p:spPr>
          <a:xfrm>
            <a:off x="6172200" y="995680"/>
            <a:ext cx="5181600" cy="5181283"/>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0"/>
              </a:spcBef>
              <a:spcAft>
                <a:spcPts val="0"/>
              </a:spcAft>
              <a:buSzPts val="1760"/>
              <a:buNone/>
            </a:pPr>
            <a:r>
              <a:t/>
            </a:r>
            <a:endParaRPr/>
          </a:p>
        </p:txBody>
      </p:sp>
      <p:sp>
        <p:nvSpPr>
          <p:cNvPr id="113" name="Google Shape;113;p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114" name="Google Shape;114;p2"/>
          <p:cNvPicPr preferRelativeResize="0"/>
          <p:nvPr/>
        </p:nvPicPr>
        <p:blipFill rotWithShape="1">
          <a:blip r:embed="rId3">
            <a:alphaModFix/>
          </a:blip>
          <a:srcRect b="0" l="0" r="0" t="0"/>
          <a:stretch/>
        </p:blipFill>
        <p:spPr>
          <a:xfrm>
            <a:off x="6248400" y="1082785"/>
            <a:ext cx="5181600" cy="4779535"/>
          </a:xfrm>
          <a:prstGeom prst="rect">
            <a:avLst/>
          </a:prstGeom>
          <a:noFill/>
          <a:ln>
            <a:noFill/>
          </a:ln>
        </p:spPr>
      </p:pic>
      <p:sp>
        <p:nvSpPr>
          <p:cNvPr id="115" name="Google Shape;115;p2"/>
          <p:cNvSpPr/>
          <p:nvPr/>
        </p:nvSpPr>
        <p:spPr>
          <a:xfrm>
            <a:off x="11181080" y="394033"/>
            <a:ext cx="767080" cy="595105"/>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8"/>
          <p:cNvSpPr txBox="1"/>
          <p:nvPr>
            <p:ph type="title"/>
          </p:nvPr>
        </p:nvSpPr>
        <p:spPr>
          <a:xfrm>
            <a:off x="838200" y="1"/>
            <a:ext cx="10515600" cy="812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3200"/>
              <a:buFont typeface="Corbel"/>
              <a:buNone/>
            </a:pPr>
            <a:r>
              <a:rPr lang="en-SG" sz="3200">
                <a:solidFill>
                  <a:schemeClr val="accent2"/>
                </a:solidFill>
              </a:rPr>
              <a:t>                  </a:t>
            </a:r>
            <a:r>
              <a:rPr b="1" lang="en-SG" sz="3200">
                <a:solidFill>
                  <a:srgbClr val="FF0000"/>
                </a:solidFill>
              </a:rPr>
              <a:t>Summary</a:t>
            </a:r>
            <a:endParaRPr b="1" sz="3200">
              <a:solidFill>
                <a:srgbClr val="FF0000"/>
              </a:solidFill>
            </a:endParaRPr>
          </a:p>
        </p:txBody>
      </p:sp>
      <p:sp>
        <p:nvSpPr>
          <p:cNvPr id="394" name="Google Shape;394;p18"/>
          <p:cNvSpPr txBox="1"/>
          <p:nvPr>
            <p:ph idx="1" type="body"/>
          </p:nvPr>
        </p:nvSpPr>
        <p:spPr>
          <a:xfrm>
            <a:off x="970280" y="1000307"/>
            <a:ext cx="10515600" cy="5095693"/>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0"/>
              </a:spcBef>
              <a:spcAft>
                <a:spcPts val="0"/>
              </a:spcAft>
              <a:buSzPts val="1920"/>
              <a:buNone/>
            </a:pPr>
            <a:r>
              <a:rPr b="1" lang="en-SG" sz="2400">
                <a:solidFill>
                  <a:srgbClr val="151412"/>
                </a:solidFill>
                <a:latin typeface="Arial"/>
                <a:ea typeface="Arial"/>
                <a:cs typeface="Arial"/>
                <a:sym typeface="Arial"/>
              </a:rPr>
              <a:t>Competitors: </a:t>
            </a:r>
            <a:endParaRPr/>
          </a:p>
          <a:p>
            <a:pPr indent="0" lvl="0" marL="114300" rtl="0" algn="l">
              <a:lnSpc>
                <a:spcPct val="90000"/>
              </a:lnSpc>
              <a:spcBef>
                <a:spcPts val="1400"/>
              </a:spcBef>
              <a:spcAft>
                <a:spcPts val="0"/>
              </a:spcAft>
              <a:buSzPts val="1920"/>
              <a:buNone/>
            </a:pPr>
            <a:r>
              <a:rPr b="1" lang="en-SG" sz="2400">
                <a:solidFill>
                  <a:srgbClr val="0070C0"/>
                </a:solidFill>
                <a:latin typeface="Arial"/>
                <a:ea typeface="Arial"/>
                <a:cs typeface="Arial"/>
                <a:sym typeface="Arial"/>
              </a:rPr>
              <a:t> </a:t>
            </a:r>
            <a:r>
              <a:rPr b="1" i="0" lang="en-SG" sz="2000" u="none" strike="noStrike">
                <a:solidFill>
                  <a:srgbClr val="0070C0"/>
                </a:solidFill>
                <a:latin typeface="Arial"/>
                <a:ea typeface="Arial"/>
                <a:cs typeface="Arial"/>
                <a:sym typeface="Arial"/>
              </a:rPr>
              <a:t>SiamKitchen.com.sg </a:t>
            </a:r>
            <a:endParaRPr/>
          </a:p>
          <a:p>
            <a:pPr indent="0" lvl="0" marL="114300" rtl="0" algn="l">
              <a:lnSpc>
                <a:spcPct val="90000"/>
              </a:lnSpc>
              <a:spcBef>
                <a:spcPts val="1400"/>
              </a:spcBef>
              <a:spcAft>
                <a:spcPts val="0"/>
              </a:spcAft>
              <a:buSzPts val="1440"/>
              <a:buNone/>
            </a:pPr>
            <a:r>
              <a:rPr b="1" i="0" lang="en-SG" sz="1800" u="none" strike="noStrike">
                <a:solidFill>
                  <a:srgbClr val="0070C0"/>
                </a:solidFill>
                <a:latin typeface="Arial"/>
                <a:ea typeface="Arial"/>
                <a:cs typeface="Arial"/>
                <a:sym typeface="Arial"/>
              </a:rPr>
              <a:t>---Excels in user engagement metrics such as visit duration, bounce rate, and pages per visit, along with having a strong backlink profile, high domain rating, and excellent SEO scores. </a:t>
            </a:r>
            <a:endParaRPr/>
          </a:p>
          <a:p>
            <a:pPr indent="0" lvl="0" marL="114300" rtl="0" algn="l">
              <a:lnSpc>
                <a:spcPct val="90000"/>
              </a:lnSpc>
              <a:spcBef>
                <a:spcPts val="1400"/>
              </a:spcBef>
              <a:spcAft>
                <a:spcPts val="0"/>
              </a:spcAft>
              <a:buSzPts val="1440"/>
              <a:buNone/>
            </a:pPr>
            <a:r>
              <a:t/>
            </a:r>
            <a:endParaRPr b="1" i="0" sz="1800" u="none" strike="noStrike">
              <a:solidFill>
                <a:srgbClr val="0070C0"/>
              </a:solidFill>
              <a:latin typeface="Arial"/>
              <a:ea typeface="Arial"/>
              <a:cs typeface="Arial"/>
              <a:sym typeface="Arial"/>
            </a:endParaRPr>
          </a:p>
          <a:p>
            <a:pPr indent="0" lvl="0" marL="114300" rtl="0" algn="l">
              <a:lnSpc>
                <a:spcPct val="90000"/>
              </a:lnSpc>
              <a:spcBef>
                <a:spcPts val="1400"/>
              </a:spcBef>
              <a:spcAft>
                <a:spcPts val="0"/>
              </a:spcAft>
              <a:buSzPts val="1440"/>
              <a:buNone/>
            </a:pPr>
            <a:r>
              <a:rPr b="1" i="0" lang="en-SG" sz="1800" u="none" strike="noStrike">
                <a:solidFill>
                  <a:srgbClr val="0070C0"/>
                </a:solidFill>
                <a:latin typeface="Arial"/>
                <a:ea typeface="Arial"/>
                <a:cs typeface="Arial"/>
                <a:sym typeface="Arial"/>
              </a:rPr>
              <a:t>Jai-Thai.com </a:t>
            </a:r>
            <a:endParaRPr/>
          </a:p>
          <a:p>
            <a:pPr indent="0" lvl="0" marL="114300" rtl="0" algn="l">
              <a:lnSpc>
                <a:spcPct val="90000"/>
              </a:lnSpc>
              <a:spcBef>
                <a:spcPts val="1400"/>
              </a:spcBef>
              <a:spcAft>
                <a:spcPts val="0"/>
              </a:spcAft>
              <a:buSzPts val="1440"/>
              <a:buNone/>
            </a:pPr>
            <a:r>
              <a:rPr b="1" lang="en-SG" sz="1800">
                <a:solidFill>
                  <a:srgbClr val="0070C0"/>
                </a:solidFill>
                <a:latin typeface="Arial"/>
                <a:ea typeface="Arial"/>
                <a:cs typeface="Arial"/>
                <a:sym typeface="Arial"/>
              </a:rPr>
              <a:t>---A</a:t>
            </a:r>
            <a:r>
              <a:rPr b="1" i="0" lang="en-SG" sz="1800" u="none" strike="noStrike">
                <a:solidFill>
                  <a:srgbClr val="0070C0"/>
                </a:solidFill>
                <a:latin typeface="Arial"/>
                <a:ea typeface="Arial"/>
                <a:cs typeface="Arial"/>
                <a:sym typeface="Arial"/>
              </a:rPr>
              <a:t>lso shows strengths in domain rating, backlinks, and SEO scores. </a:t>
            </a:r>
            <a:endParaRPr/>
          </a:p>
          <a:p>
            <a:pPr indent="0" lvl="0" marL="114300" rtl="0" algn="l">
              <a:lnSpc>
                <a:spcPct val="90000"/>
              </a:lnSpc>
              <a:spcBef>
                <a:spcPts val="1400"/>
              </a:spcBef>
              <a:spcAft>
                <a:spcPts val="0"/>
              </a:spcAft>
              <a:buSzPts val="1600"/>
              <a:buNone/>
            </a:pPr>
            <a:r>
              <a:t/>
            </a:r>
            <a:endParaRPr b="1" i="0" sz="2000" u="none" strike="noStrike">
              <a:solidFill>
                <a:srgbClr val="151412"/>
              </a:solidFill>
              <a:latin typeface="Arial"/>
              <a:ea typeface="Arial"/>
              <a:cs typeface="Arial"/>
              <a:sym typeface="Arial"/>
            </a:endParaRPr>
          </a:p>
          <a:p>
            <a:pPr indent="0" lvl="0" marL="114300" rtl="0" algn="l">
              <a:lnSpc>
                <a:spcPct val="90000"/>
              </a:lnSpc>
              <a:spcBef>
                <a:spcPts val="1400"/>
              </a:spcBef>
              <a:spcAft>
                <a:spcPts val="0"/>
              </a:spcAft>
              <a:buSzPts val="1920"/>
              <a:buNone/>
            </a:pPr>
            <a:r>
              <a:rPr b="1" i="0" lang="en-SG" sz="2400" u="none" strike="noStrike">
                <a:solidFill>
                  <a:srgbClr val="C00000"/>
                </a:solidFill>
                <a:latin typeface="Arial"/>
                <a:ea typeface="Arial"/>
                <a:cs typeface="Arial"/>
                <a:sym typeface="Arial"/>
              </a:rPr>
              <a:t>ThaiToGo.sg</a:t>
            </a:r>
            <a:endParaRPr b="1" sz="2400">
              <a:solidFill>
                <a:srgbClr val="C00000"/>
              </a:solidFill>
              <a:latin typeface="Arial"/>
              <a:ea typeface="Arial"/>
              <a:cs typeface="Arial"/>
              <a:sym typeface="Arial"/>
            </a:endParaRPr>
          </a:p>
          <a:p>
            <a:pPr indent="0" lvl="0" marL="114300" rtl="0" algn="l">
              <a:lnSpc>
                <a:spcPct val="90000"/>
              </a:lnSpc>
              <a:spcBef>
                <a:spcPts val="1400"/>
              </a:spcBef>
              <a:spcAft>
                <a:spcPts val="0"/>
              </a:spcAft>
              <a:buSzPts val="1440"/>
              <a:buNone/>
            </a:pPr>
            <a:r>
              <a:rPr b="1" lang="en-SG" sz="1800">
                <a:solidFill>
                  <a:srgbClr val="C00000"/>
                </a:solidFill>
                <a:latin typeface="Arial"/>
                <a:ea typeface="Arial"/>
                <a:cs typeface="Arial"/>
                <a:sym typeface="Arial"/>
              </a:rPr>
              <a:t> ---The colors of the online menu images are not complete and clear</a:t>
            </a:r>
            <a:endParaRPr/>
          </a:p>
          <a:p>
            <a:pPr indent="0" lvl="0" marL="114300" rtl="0" algn="l">
              <a:lnSpc>
                <a:spcPct val="90000"/>
              </a:lnSpc>
              <a:spcBef>
                <a:spcPts val="1400"/>
              </a:spcBef>
              <a:spcAft>
                <a:spcPts val="0"/>
              </a:spcAft>
              <a:buSzPts val="1440"/>
              <a:buNone/>
            </a:pPr>
            <a:r>
              <a:rPr b="1" lang="en-SG" sz="1800">
                <a:solidFill>
                  <a:srgbClr val="C00000"/>
                </a:solidFill>
                <a:latin typeface="Arial"/>
                <a:ea typeface="Arial"/>
                <a:cs typeface="Arial"/>
                <a:sym typeface="Arial"/>
              </a:rPr>
              <a:t> ---0 </a:t>
            </a:r>
            <a:r>
              <a:rPr b="1" i="0" lang="en-SG" sz="1800" u="none" strike="noStrike">
                <a:solidFill>
                  <a:srgbClr val="C00000"/>
                </a:solidFill>
                <a:latin typeface="Arial"/>
                <a:ea typeface="Arial"/>
                <a:cs typeface="Arial"/>
                <a:sym typeface="Arial"/>
              </a:rPr>
              <a:t>backlinks</a:t>
            </a:r>
            <a:r>
              <a:rPr b="1" lang="en-SG" sz="1800">
                <a:solidFill>
                  <a:srgbClr val="C00000"/>
                </a:solidFill>
                <a:latin typeface="Arial"/>
                <a:ea typeface="Arial"/>
                <a:cs typeface="Arial"/>
                <a:sym typeface="Arial"/>
              </a:rPr>
              <a:t> </a:t>
            </a:r>
            <a:endParaRPr b="1" sz="1800">
              <a:solidFill>
                <a:srgbClr val="C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SG" sz="1800" u="none" cap="none" strike="noStrike">
                <a:solidFill>
                  <a:srgbClr val="C00000"/>
                </a:solidFill>
                <a:latin typeface="Arial"/>
                <a:ea typeface="Arial"/>
                <a:cs typeface="Arial"/>
                <a:sym typeface="Arial"/>
              </a:rPr>
              <a:t>   ---Low engagement of user-generated content such as reviews and testimonials</a:t>
            </a:r>
            <a:endParaRPr b="1" sz="1800" cap="none">
              <a:solidFill>
                <a:srgbClr val="C00000"/>
              </a:solidFill>
              <a:latin typeface="Arial"/>
              <a:ea typeface="Arial"/>
              <a:cs typeface="Arial"/>
              <a:sym typeface="Arial"/>
            </a:endParaRPr>
          </a:p>
        </p:txBody>
      </p:sp>
      <p:sp>
        <p:nvSpPr>
          <p:cNvPr id="395" name="Google Shape;395;p1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9"/>
          <p:cNvSpPr txBox="1"/>
          <p:nvPr>
            <p:ph type="title"/>
          </p:nvPr>
        </p:nvSpPr>
        <p:spPr>
          <a:xfrm>
            <a:off x="321556" y="105435"/>
            <a:ext cx="10515600" cy="1005839"/>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rgbClr val="FF3300"/>
              </a:buClr>
              <a:buSzPct val="1000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Competitive Analysis - Social Media (Facebook )</a:t>
            </a:r>
            <a:br>
              <a:rPr b="0" i="0" lang="en-SG" sz="1400" u="none" cap="none" strike="noStrike">
                <a:solidFill>
                  <a:srgbClr val="000000"/>
                </a:solidFill>
                <a:latin typeface="Arial"/>
                <a:ea typeface="Arial"/>
                <a:cs typeface="Arial"/>
                <a:sym typeface="Arial"/>
              </a:rPr>
            </a:br>
            <a:br>
              <a:rPr b="0" i="0" lang="en-SG" sz="1400" u="none" cap="none" strike="noStrike">
                <a:solidFill>
                  <a:srgbClr val="000000"/>
                </a:solidFill>
                <a:latin typeface="Arial"/>
                <a:ea typeface="Arial"/>
                <a:cs typeface="Arial"/>
                <a:sym typeface="Arial"/>
              </a:rPr>
            </a:br>
            <a:r>
              <a:rPr b="0" i="0" lang="en-SG" sz="1800" u="sng" cap="none" strike="noStrike">
                <a:solidFill>
                  <a:srgbClr val="0070C0"/>
                </a:solidFill>
                <a:latin typeface="Arial"/>
                <a:ea typeface="Arial"/>
                <a:cs typeface="Arial"/>
                <a:sym typeface="Arial"/>
                <a:hlinkClick r:id="rId3">
                  <a:extLst>
                    <a:ext uri="{A12FA001-AC4F-418D-AE19-62706E023703}">
                      <ahyp:hlinkClr val="tx"/>
                    </a:ext>
                  </a:extLst>
                </a:hlinkClick>
              </a:rPr>
              <a:t>https://www.facebook.com/JaiSiamSG</a:t>
            </a:r>
            <a:r>
              <a:rPr b="0" i="0" lang="en-SG" sz="1800" u="none" cap="none" strike="noStrike">
                <a:solidFill>
                  <a:srgbClr val="0070C0"/>
                </a:solidFill>
                <a:latin typeface="Arial"/>
                <a:ea typeface="Arial"/>
                <a:cs typeface="Arial"/>
                <a:sym typeface="Arial"/>
              </a:rPr>
              <a:t>                                https://www.facebook.com/Thaitogo.sg/</a:t>
            </a:r>
            <a:endParaRPr sz="1800">
              <a:solidFill>
                <a:srgbClr val="0070C0"/>
              </a:solidFill>
            </a:endParaRPr>
          </a:p>
        </p:txBody>
      </p:sp>
      <p:sp>
        <p:nvSpPr>
          <p:cNvPr id="401" name="Google Shape;401;p19"/>
          <p:cNvSpPr txBox="1"/>
          <p:nvPr>
            <p:ph idx="2" type="body"/>
          </p:nvPr>
        </p:nvSpPr>
        <p:spPr>
          <a:xfrm>
            <a:off x="6176889" y="1167309"/>
            <a:ext cx="5887720" cy="5335582"/>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0"/>
              </a:spcBef>
              <a:spcAft>
                <a:spcPts val="0"/>
              </a:spcAft>
              <a:buSzPts val="1440"/>
              <a:buNone/>
            </a:pPr>
            <a:r>
              <a:rPr b="1" lang="en-SG" sz="1800">
                <a:solidFill>
                  <a:srgbClr val="C00000"/>
                </a:solidFill>
              </a:rPr>
              <a:t>397 likes,   407 followers</a:t>
            </a:r>
            <a:endParaRPr b="1" sz="1800">
              <a:solidFill>
                <a:srgbClr val="C00000"/>
              </a:solidFill>
            </a:endParaRPr>
          </a:p>
        </p:txBody>
      </p:sp>
      <p:sp>
        <p:nvSpPr>
          <p:cNvPr id="402" name="Google Shape;402;p1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pic>
        <p:nvPicPr>
          <p:cNvPr id="403" name="Google Shape;403;p19"/>
          <p:cNvPicPr preferRelativeResize="0"/>
          <p:nvPr/>
        </p:nvPicPr>
        <p:blipFill rotWithShape="1">
          <a:blip r:embed="rId4">
            <a:alphaModFix/>
          </a:blip>
          <a:srcRect b="0" l="0" r="0" t="0"/>
          <a:stretch/>
        </p:blipFill>
        <p:spPr>
          <a:xfrm>
            <a:off x="310271" y="1496336"/>
            <a:ext cx="5595089" cy="5221602"/>
          </a:xfrm>
          <a:prstGeom prst="rect">
            <a:avLst/>
          </a:prstGeom>
          <a:noFill/>
          <a:ln>
            <a:noFill/>
          </a:ln>
        </p:spPr>
      </p:pic>
      <p:pic>
        <p:nvPicPr>
          <p:cNvPr id="404" name="Google Shape;404;p19"/>
          <p:cNvPicPr preferRelativeResize="0"/>
          <p:nvPr/>
        </p:nvPicPr>
        <p:blipFill rotWithShape="1">
          <a:blip r:embed="rId5">
            <a:alphaModFix/>
          </a:blip>
          <a:srcRect b="0" l="0" r="0" t="0"/>
          <a:stretch/>
        </p:blipFill>
        <p:spPr>
          <a:xfrm>
            <a:off x="6176889" y="1496336"/>
            <a:ext cx="5704840" cy="5162262"/>
          </a:xfrm>
          <a:prstGeom prst="rect">
            <a:avLst/>
          </a:prstGeom>
          <a:noFill/>
          <a:ln>
            <a:noFill/>
          </a:ln>
        </p:spPr>
      </p:pic>
      <p:sp>
        <p:nvSpPr>
          <p:cNvPr id="405" name="Google Shape;405;p19"/>
          <p:cNvSpPr txBox="1"/>
          <p:nvPr/>
        </p:nvSpPr>
        <p:spPr>
          <a:xfrm>
            <a:off x="597260" y="1119139"/>
            <a:ext cx="31516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800">
                <a:solidFill>
                  <a:srgbClr val="C00000"/>
                </a:solidFill>
                <a:latin typeface="Corbel"/>
                <a:ea typeface="Corbel"/>
                <a:cs typeface="Corbel"/>
                <a:sym typeface="Corbel"/>
              </a:rPr>
              <a:t>1.5k likes,   1.6k followers</a:t>
            </a:r>
            <a:endParaRPr b="1" sz="1800">
              <a:solidFill>
                <a:srgbClr val="C00000"/>
              </a:solidFill>
              <a:latin typeface="Corbel"/>
              <a:ea typeface="Corbel"/>
              <a:cs typeface="Corbel"/>
              <a:sym typeface="Corbel"/>
            </a:endParaRPr>
          </a:p>
        </p:txBody>
      </p:sp>
      <p:sp>
        <p:nvSpPr>
          <p:cNvPr id="406" name="Google Shape;406;p19"/>
          <p:cNvSpPr/>
          <p:nvPr/>
        </p:nvSpPr>
        <p:spPr>
          <a:xfrm>
            <a:off x="8483520" y="3516824"/>
            <a:ext cx="978408" cy="318276"/>
          </a:xfrm>
          <a:prstGeom prst="left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407" name="Google Shape;407;p19"/>
          <p:cNvSpPr/>
          <p:nvPr/>
        </p:nvSpPr>
        <p:spPr>
          <a:xfrm>
            <a:off x="2525729" y="1981640"/>
            <a:ext cx="978408" cy="332052"/>
          </a:xfrm>
          <a:prstGeom prst="left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0"/>
          <p:cNvSpPr txBox="1"/>
          <p:nvPr>
            <p:ph type="title"/>
          </p:nvPr>
        </p:nvSpPr>
        <p:spPr>
          <a:xfrm>
            <a:off x="838200" y="-640080"/>
            <a:ext cx="10515600" cy="2854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Competitive Analysis - Social Media (Facebook)</a:t>
            </a:r>
            <a:br>
              <a:rPr b="1" i="0" lang="en-SG" sz="2800" u="none" cap="none" strike="noStrike">
                <a:solidFill>
                  <a:srgbClr val="FF3300"/>
                </a:solidFill>
                <a:latin typeface="Montserrat SemiBold"/>
                <a:ea typeface="Montserrat SemiBold"/>
                <a:cs typeface="Montserrat SemiBold"/>
                <a:sym typeface="Montserrat SemiBold"/>
              </a:rPr>
            </a:br>
            <a:br>
              <a:rPr b="1" i="0" lang="en-SG" sz="2800" u="none" cap="none" strike="noStrike">
                <a:solidFill>
                  <a:srgbClr val="0070C0"/>
                </a:solidFill>
                <a:latin typeface="Montserrat SemiBold"/>
                <a:ea typeface="Montserrat SemiBold"/>
                <a:cs typeface="Montserrat SemiBold"/>
                <a:sym typeface="Montserrat SemiBold"/>
              </a:rPr>
            </a:br>
            <a:r>
              <a:rPr b="1" i="0" lang="en-SG" sz="1600" u="sng" cap="none" strike="noStrike">
                <a:solidFill>
                  <a:srgbClr val="0070C0"/>
                </a:solidFill>
                <a:latin typeface="Montserrat SemiBold"/>
                <a:ea typeface="Montserrat SemiBold"/>
                <a:cs typeface="Montserrat SemiBold"/>
                <a:sym typeface="Montserrat SemiBold"/>
                <a:hlinkClick r:id="rId3">
                  <a:extLst>
                    <a:ext uri="{A12FA001-AC4F-418D-AE19-62706E023703}">
                      <ahyp:hlinkClr val="tx"/>
                    </a:ext>
                  </a:extLst>
                </a:hlinkClick>
              </a:rPr>
              <a:t>https://www.facebook.com/p/Sedap-Thai</a:t>
            </a:r>
            <a:r>
              <a:rPr b="1" i="0" lang="en-SG" sz="1600" u="none" cap="none" strike="noStrike">
                <a:solidFill>
                  <a:srgbClr val="0070C0"/>
                </a:solidFill>
                <a:latin typeface="Montserrat SemiBold"/>
                <a:ea typeface="Montserrat SemiBold"/>
                <a:cs typeface="Montserrat SemiBold"/>
                <a:sym typeface="Montserrat SemiBold"/>
              </a:rPr>
              <a:t>                    https://www.facebook.com/Thaitogo.sg/</a:t>
            </a:r>
            <a:endParaRPr sz="1800">
              <a:solidFill>
                <a:srgbClr val="0070C0"/>
              </a:solidFill>
            </a:endParaRPr>
          </a:p>
        </p:txBody>
      </p:sp>
      <p:sp>
        <p:nvSpPr>
          <p:cNvPr id="413" name="Google Shape;413;p20"/>
          <p:cNvSpPr txBox="1"/>
          <p:nvPr>
            <p:ph idx="1" type="body"/>
          </p:nvPr>
        </p:nvSpPr>
        <p:spPr>
          <a:xfrm>
            <a:off x="243840" y="1554480"/>
            <a:ext cx="5775960" cy="4622483"/>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0"/>
              </a:spcBef>
              <a:spcAft>
                <a:spcPts val="0"/>
              </a:spcAft>
              <a:buSzPts val="1600"/>
              <a:buNone/>
            </a:pPr>
            <a:r>
              <a:rPr b="1" lang="en-SG" sz="2000">
                <a:solidFill>
                  <a:srgbClr val="000000"/>
                </a:solidFill>
              </a:rPr>
              <a:t>86% recommend (52 reviews)</a:t>
            </a:r>
            <a:endParaRPr b="1" sz="2000">
              <a:solidFill>
                <a:srgbClr val="000000"/>
              </a:solidFill>
            </a:endParaRPr>
          </a:p>
        </p:txBody>
      </p:sp>
      <p:sp>
        <p:nvSpPr>
          <p:cNvPr id="414" name="Google Shape;414;p20"/>
          <p:cNvSpPr txBox="1"/>
          <p:nvPr>
            <p:ph idx="2" type="body"/>
          </p:nvPr>
        </p:nvSpPr>
        <p:spPr>
          <a:xfrm>
            <a:off x="6172200" y="1554480"/>
            <a:ext cx="5542280" cy="4622483"/>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0"/>
              </a:spcBef>
              <a:spcAft>
                <a:spcPts val="0"/>
              </a:spcAft>
              <a:buSzPts val="1600"/>
              <a:buNone/>
            </a:pPr>
            <a:r>
              <a:rPr b="1" lang="en-SG" sz="2000">
                <a:solidFill>
                  <a:srgbClr val="000000"/>
                </a:solidFill>
              </a:rPr>
              <a:t>Not yet rated (4 reviews)</a:t>
            </a:r>
            <a:endParaRPr b="1" sz="2000">
              <a:solidFill>
                <a:srgbClr val="000000"/>
              </a:solidFill>
            </a:endParaRPr>
          </a:p>
        </p:txBody>
      </p:sp>
      <p:sp>
        <p:nvSpPr>
          <p:cNvPr id="415" name="Google Shape;415;p2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416" name="Google Shape;416;p20"/>
          <p:cNvPicPr preferRelativeResize="0"/>
          <p:nvPr/>
        </p:nvPicPr>
        <p:blipFill rotWithShape="1">
          <a:blip r:embed="rId4">
            <a:alphaModFix/>
          </a:blip>
          <a:srcRect b="0" l="0" r="0" t="0"/>
          <a:stretch/>
        </p:blipFill>
        <p:spPr>
          <a:xfrm>
            <a:off x="315982" y="1960823"/>
            <a:ext cx="5434578" cy="4530510"/>
          </a:xfrm>
          <a:prstGeom prst="rect">
            <a:avLst/>
          </a:prstGeom>
          <a:noFill/>
          <a:ln>
            <a:noFill/>
          </a:ln>
        </p:spPr>
      </p:pic>
      <p:pic>
        <p:nvPicPr>
          <p:cNvPr id="417" name="Google Shape;417;p20"/>
          <p:cNvPicPr preferRelativeResize="0"/>
          <p:nvPr/>
        </p:nvPicPr>
        <p:blipFill rotWithShape="1">
          <a:blip r:embed="rId5">
            <a:alphaModFix/>
          </a:blip>
          <a:srcRect b="0" l="0" r="0" t="0"/>
          <a:stretch/>
        </p:blipFill>
        <p:spPr>
          <a:xfrm>
            <a:off x="6441442" y="2051838"/>
            <a:ext cx="4809510" cy="4348480"/>
          </a:xfrm>
          <a:prstGeom prst="rect">
            <a:avLst/>
          </a:prstGeom>
          <a:noFill/>
          <a:ln>
            <a:noFill/>
          </a:ln>
        </p:spPr>
      </p:pic>
      <p:sp>
        <p:nvSpPr>
          <p:cNvPr id="418" name="Google Shape;418;p20"/>
          <p:cNvSpPr/>
          <p:nvPr/>
        </p:nvSpPr>
        <p:spPr>
          <a:xfrm>
            <a:off x="3831931" y="3730800"/>
            <a:ext cx="978408" cy="285912"/>
          </a:xfrm>
          <a:prstGeom prst="left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pic>
        <p:nvPicPr>
          <p:cNvPr id="419" name="Google Shape;419;p20"/>
          <p:cNvPicPr preferRelativeResize="0"/>
          <p:nvPr/>
        </p:nvPicPr>
        <p:blipFill rotWithShape="1">
          <a:blip r:embed="rId6">
            <a:alphaModFix/>
          </a:blip>
          <a:srcRect b="0" l="0" r="0" t="0"/>
          <a:stretch/>
        </p:blipFill>
        <p:spPr>
          <a:xfrm>
            <a:off x="9846451" y="3618127"/>
            <a:ext cx="993734" cy="304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1"/>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Calibri"/>
              <a:buNone/>
            </a:pPr>
            <a:r>
              <a:rPr b="0" i="0" lang="en-SG" sz="3200" u="none" cap="none" strike="noStrike">
                <a:solidFill>
                  <a:srgbClr val="FF0000"/>
                </a:solidFill>
                <a:latin typeface="Calibri"/>
                <a:ea typeface="Calibri"/>
                <a:cs typeface="Calibri"/>
                <a:sym typeface="Calibri"/>
              </a:rPr>
              <a:t>Comparison table - Facebook</a:t>
            </a:r>
            <a:endParaRPr sz="3200">
              <a:solidFill>
                <a:srgbClr val="FF0000"/>
              </a:solidFill>
            </a:endParaRPr>
          </a:p>
        </p:txBody>
      </p:sp>
      <p:sp>
        <p:nvSpPr>
          <p:cNvPr id="425" name="Google Shape;425;p2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SG" sz="1200" u="none" cap="none" strike="noStrike">
                <a:solidFill>
                  <a:srgbClr val="171616"/>
                </a:solidFill>
                <a:latin typeface="Calibri"/>
                <a:ea typeface="Calibri"/>
                <a:cs typeface="Calibri"/>
                <a:sym typeface="Calibri"/>
              </a:rPr>
              <a:t>‹#›</a:t>
            </a:fld>
            <a:endParaRPr b="0" i="0" sz="1200" u="none" cap="none" strike="noStrike">
              <a:solidFill>
                <a:srgbClr val="171616"/>
              </a:solidFill>
              <a:latin typeface="Calibri"/>
              <a:ea typeface="Calibri"/>
              <a:cs typeface="Calibri"/>
              <a:sym typeface="Calibri"/>
            </a:endParaRPr>
          </a:p>
        </p:txBody>
      </p:sp>
      <p:graphicFrame>
        <p:nvGraphicFramePr>
          <p:cNvPr id="426" name="Google Shape;426;p21"/>
          <p:cNvGraphicFramePr/>
          <p:nvPr/>
        </p:nvGraphicFramePr>
        <p:xfrm>
          <a:off x="1442720" y="2306320"/>
          <a:ext cx="3000000" cy="3000000"/>
        </p:xfrm>
        <a:graphic>
          <a:graphicData uri="http://schemas.openxmlformats.org/drawingml/2006/table">
            <a:tbl>
              <a:tblPr bandRow="1" firstRow="1">
                <a:noFill/>
                <a:tableStyleId>{E591D171-5B51-4118-8AD9-3F4E0D9AAE8A}</a:tableStyleId>
              </a:tblPr>
              <a:tblGrid>
                <a:gridCol w="1792225"/>
                <a:gridCol w="1590600"/>
                <a:gridCol w="1871925"/>
                <a:gridCol w="1731275"/>
                <a:gridCol w="1731275"/>
              </a:tblGrid>
              <a:tr h="741675">
                <a:tc>
                  <a:txBody>
                    <a:bodyPr/>
                    <a:lstStyle/>
                    <a:p>
                      <a:pPr indent="0" lvl="0" marL="0" marR="0" rtl="0" algn="l">
                        <a:spcBef>
                          <a:spcPts val="0"/>
                        </a:spcBef>
                        <a:spcAft>
                          <a:spcPts val="0"/>
                        </a:spcAft>
                        <a:buNone/>
                      </a:pPr>
                      <a:r>
                        <a:rPr b="1" lang="en-SG" sz="1800">
                          <a:solidFill>
                            <a:schemeClr val="accent4"/>
                          </a:solidFill>
                        </a:rPr>
                        <a:t>Name of the Restaurant</a:t>
                      </a:r>
                      <a:endParaRPr b="1" sz="1800">
                        <a:solidFill>
                          <a:schemeClr val="accent4"/>
                        </a:solidFill>
                      </a:endParaRPr>
                    </a:p>
                  </a:txBody>
                  <a:tcPr marT="45725" marB="45725" marR="91450" marL="91450"/>
                </a:tc>
                <a:tc>
                  <a:txBody>
                    <a:bodyPr/>
                    <a:lstStyle/>
                    <a:p>
                      <a:pPr indent="0" lvl="0" marL="0" marR="0" rtl="0" algn="l">
                        <a:spcBef>
                          <a:spcPts val="0"/>
                        </a:spcBef>
                        <a:spcAft>
                          <a:spcPts val="0"/>
                        </a:spcAft>
                        <a:buNone/>
                      </a:pPr>
                      <a:r>
                        <a:rPr b="1" lang="en-SG" sz="1800">
                          <a:solidFill>
                            <a:schemeClr val="accent4"/>
                          </a:solidFill>
                        </a:rPr>
                        <a:t>Likes</a:t>
                      </a:r>
                      <a:endParaRPr b="1" sz="1800">
                        <a:solidFill>
                          <a:schemeClr val="accent4"/>
                        </a:solidFill>
                      </a:endParaRPr>
                    </a:p>
                  </a:txBody>
                  <a:tcPr marT="45725" marB="45725" marR="91450" marL="91450"/>
                </a:tc>
                <a:tc>
                  <a:txBody>
                    <a:bodyPr/>
                    <a:lstStyle/>
                    <a:p>
                      <a:pPr indent="0" lvl="0" marL="0" marR="0" rtl="0" algn="l">
                        <a:spcBef>
                          <a:spcPts val="0"/>
                        </a:spcBef>
                        <a:spcAft>
                          <a:spcPts val="0"/>
                        </a:spcAft>
                        <a:buNone/>
                      </a:pPr>
                      <a:r>
                        <a:rPr b="1" lang="en-SG" sz="1800">
                          <a:solidFill>
                            <a:schemeClr val="accent4"/>
                          </a:solidFill>
                        </a:rPr>
                        <a:t>Followers</a:t>
                      </a:r>
                      <a:endParaRPr b="1" sz="1800">
                        <a:solidFill>
                          <a:schemeClr val="accent4"/>
                        </a:solidFill>
                      </a:endParaRPr>
                    </a:p>
                  </a:txBody>
                  <a:tcPr marT="45725" marB="45725" marR="91450" marL="91450"/>
                </a:tc>
                <a:tc>
                  <a:txBody>
                    <a:bodyPr/>
                    <a:lstStyle/>
                    <a:p>
                      <a:pPr indent="0" lvl="0" marL="0" marR="0" rtl="0" algn="l">
                        <a:spcBef>
                          <a:spcPts val="0"/>
                        </a:spcBef>
                        <a:spcAft>
                          <a:spcPts val="0"/>
                        </a:spcAft>
                        <a:buNone/>
                      </a:pPr>
                      <a:r>
                        <a:rPr b="1" lang="en-SG" sz="1800">
                          <a:solidFill>
                            <a:schemeClr val="accent4"/>
                          </a:solidFill>
                        </a:rPr>
                        <a:t>Reviews</a:t>
                      </a:r>
                      <a:endParaRPr b="1" sz="1800">
                        <a:solidFill>
                          <a:schemeClr val="accent4"/>
                        </a:solidFill>
                      </a:endParaRPr>
                    </a:p>
                  </a:txBody>
                  <a:tcPr marT="45725" marB="45725" marR="91450" marL="91450"/>
                </a:tc>
                <a:tc>
                  <a:txBody>
                    <a:bodyPr/>
                    <a:lstStyle/>
                    <a:p>
                      <a:pPr indent="0" lvl="0" marL="0" marR="0" rtl="0" algn="l">
                        <a:spcBef>
                          <a:spcPts val="0"/>
                        </a:spcBef>
                        <a:spcAft>
                          <a:spcPts val="0"/>
                        </a:spcAft>
                        <a:buNone/>
                      </a:pPr>
                      <a:r>
                        <a:rPr b="1" lang="en-SG" sz="1800">
                          <a:solidFill>
                            <a:schemeClr val="accent4"/>
                          </a:solidFill>
                        </a:rPr>
                        <a:t>Rate of Recommend</a:t>
                      </a:r>
                      <a:endParaRPr b="1" sz="1800">
                        <a:solidFill>
                          <a:schemeClr val="accent4"/>
                        </a:solidFill>
                      </a:endParaRPr>
                    </a:p>
                  </a:txBody>
                  <a:tcPr marT="45725" marB="45725" marR="91450" marL="91450"/>
                </a:tc>
              </a:tr>
              <a:tr h="741675">
                <a:tc>
                  <a:txBody>
                    <a:bodyPr/>
                    <a:lstStyle/>
                    <a:p>
                      <a:pPr indent="0" lvl="0" marL="0" marR="0" rtl="0" algn="l">
                        <a:spcBef>
                          <a:spcPts val="0"/>
                        </a:spcBef>
                        <a:spcAft>
                          <a:spcPts val="0"/>
                        </a:spcAft>
                        <a:buNone/>
                      </a:pPr>
                      <a:r>
                        <a:rPr b="1" lang="en-SG" sz="1600">
                          <a:solidFill>
                            <a:srgbClr val="C00000"/>
                          </a:solidFill>
                        </a:rPr>
                        <a:t>Thai to go </a:t>
                      </a:r>
                      <a:endParaRPr b="1" sz="1600">
                        <a:solidFill>
                          <a:srgbClr val="C00000"/>
                        </a:solidFill>
                      </a:endParaRPr>
                    </a:p>
                  </a:txBody>
                  <a:tcPr marT="45725" marB="45725" marR="91450" marL="91450">
                    <a:solidFill>
                      <a:srgbClr val="F6F6D9"/>
                    </a:solidFill>
                  </a:tcPr>
                </a:tc>
                <a:tc>
                  <a:txBody>
                    <a:bodyPr/>
                    <a:lstStyle/>
                    <a:p>
                      <a:pPr indent="0" lvl="0" marL="0" marR="0" rtl="0" algn="l">
                        <a:spcBef>
                          <a:spcPts val="0"/>
                        </a:spcBef>
                        <a:spcAft>
                          <a:spcPts val="0"/>
                        </a:spcAft>
                        <a:buNone/>
                      </a:pPr>
                      <a:r>
                        <a:rPr b="1" lang="en-SG" sz="1600">
                          <a:solidFill>
                            <a:srgbClr val="C00000"/>
                          </a:solidFill>
                        </a:rPr>
                        <a:t>395</a:t>
                      </a:r>
                      <a:endParaRPr b="1" sz="1600">
                        <a:solidFill>
                          <a:srgbClr val="C00000"/>
                        </a:solidFill>
                      </a:endParaRPr>
                    </a:p>
                  </a:txBody>
                  <a:tcPr marT="45725" marB="45725" marR="91450" marL="91450">
                    <a:solidFill>
                      <a:srgbClr val="F6F6D9"/>
                    </a:solidFill>
                  </a:tcPr>
                </a:tc>
                <a:tc>
                  <a:txBody>
                    <a:bodyPr/>
                    <a:lstStyle/>
                    <a:p>
                      <a:pPr indent="0" lvl="0" marL="0" marR="0" rtl="0" algn="l">
                        <a:spcBef>
                          <a:spcPts val="0"/>
                        </a:spcBef>
                        <a:spcAft>
                          <a:spcPts val="0"/>
                        </a:spcAft>
                        <a:buNone/>
                      </a:pPr>
                      <a:r>
                        <a:rPr b="1" lang="en-SG" sz="1600">
                          <a:solidFill>
                            <a:srgbClr val="C00000"/>
                          </a:solidFill>
                        </a:rPr>
                        <a:t>406</a:t>
                      </a:r>
                      <a:endParaRPr b="1" sz="1600">
                        <a:solidFill>
                          <a:srgbClr val="C00000"/>
                        </a:solidFill>
                      </a:endParaRPr>
                    </a:p>
                  </a:txBody>
                  <a:tcPr marT="45725" marB="45725" marR="91450" marL="91450">
                    <a:solidFill>
                      <a:srgbClr val="F6F6D9"/>
                    </a:solidFill>
                  </a:tcPr>
                </a:tc>
                <a:tc>
                  <a:txBody>
                    <a:bodyPr/>
                    <a:lstStyle/>
                    <a:p>
                      <a:pPr indent="0" lvl="0" marL="0" marR="0" rtl="0" algn="l">
                        <a:spcBef>
                          <a:spcPts val="0"/>
                        </a:spcBef>
                        <a:spcAft>
                          <a:spcPts val="0"/>
                        </a:spcAft>
                        <a:buNone/>
                      </a:pPr>
                      <a:r>
                        <a:rPr b="1" lang="en-SG" sz="1600">
                          <a:solidFill>
                            <a:srgbClr val="C00000"/>
                          </a:solidFill>
                        </a:rPr>
                        <a:t>4</a:t>
                      </a:r>
                      <a:endParaRPr b="1" sz="1600">
                        <a:solidFill>
                          <a:srgbClr val="C00000"/>
                        </a:solidFill>
                      </a:endParaRPr>
                    </a:p>
                  </a:txBody>
                  <a:tcPr marT="45725" marB="45725" marR="91450" marL="91450">
                    <a:solidFill>
                      <a:srgbClr val="F6F6D9"/>
                    </a:solidFill>
                  </a:tcPr>
                </a:tc>
                <a:tc>
                  <a:txBody>
                    <a:bodyPr/>
                    <a:lstStyle/>
                    <a:p>
                      <a:pPr indent="0" lvl="0" marL="0" marR="0" rtl="0" algn="l">
                        <a:spcBef>
                          <a:spcPts val="0"/>
                        </a:spcBef>
                        <a:spcAft>
                          <a:spcPts val="0"/>
                        </a:spcAft>
                        <a:buNone/>
                      </a:pPr>
                      <a:r>
                        <a:rPr b="1" lang="en-SG" sz="1600">
                          <a:solidFill>
                            <a:srgbClr val="C00000"/>
                          </a:solidFill>
                        </a:rPr>
                        <a:t>Not yet rated</a:t>
                      </a:r>
                      <a:endParaRPr b="1" sz="1600">
                        <a:solidFill>
                          <a:srgbClr val="C00000"/>
                        </a:solidFill>
                      </a:endParaRPr>
                    </a:p>
                  </a:txBody>
                  <a:tcPr marT="45725" marB="45725" marR="91450" marL="91450">
                    <a:solidFill>
                      <a:srgbClr val="F6F6D9"/>
                    </a:solidFill>
                  </a:tcPr>
                </a:tc>
              </a:tr>
              <a:tr h="741675">
                <a:tc>
                  <a:txBody>
                    <a:bodyPr/>
                    <a:lstStyle/>
                    <a:p>
                      <a:pPr indent="0" lvl="0" marL="0" marR="0" rtl="0" algn="l">
                        <a:spcBef>
                          <a:spcPts val="0"/>
                        </a:spcBef>
                        <a:spcAft>
                          <a:spcPts val="0"/>
                        </a:spcAft>
                        <a:buNone/>
                      </a:pPr>
                      <a:r>
                        <a:rPr b="1" lang="en-SG" sz="1600">
                          <a:solidFill>
                            <a:srgbClr val="0070C0"/>
                          </a:solidFill>
                        </a:rPr>
                        <a:t>Jai Siam </a:t>
                      </a:r>
                      <a:endParaRPr b="1" sz="1600">
                        <a:solidFill>
                          <a:srgbClr val="0070C0"/>
                        </a:solidFill>
                      </a:endParaRPr>
                    </a:p>
                  </a:txBody>
                  <a:tcPr marT="45725" marB="45725" marR="91450" marL="91450"/>
                </a:tc>
                <a:tc>
                  <a:txBody>
                    <a:bodyPr/>
                    <a:lstStyle/>
                    <a:p>
                      <a:pPr indent="0" lvl="0" marL="0" marR="0" rtl="0" algn="l">
                        <a:spcBef>
                          <a:spcPts val="0"/>
                        </a:spcBef>
                        <a:spcAft>
                          <a:spcPts val="0"/>
                        </a:spcAft>
                        <a:buNone/>
                      </a:pPr>
                      <a:r>
                        <a:rPr b="1" lang="en-SG" sz="1600">
                          <a:solidFill>
                            <a:srgbClr val="0070C0"/>
                          </a:solidFill>
                        </a:rPr>
                        <a:t>1.5k</a:t>
                      </a:r>
                      <a:endParaRPr b="1" sz="1600">
                        <a:solidFill>
                          <a:srgbClr val="0070C0"/>
                        </a:solidFill>
                      </a:endParaRPr>
                    </a:p>
                  </a:txBody>
                  <a:tcPr marT="45725" marB="45725" marR="91450" marL="91450"/>
                </a:tc>
                <a:tc>
                  <a:txBody>
                    <a:bodyPr/>
                    <a:lstStyle/>
                    <a:p>
                      <a:pPr indent="0" lvl="0" marL="0" marR="0" rtl="0" algn="l">
                        <a:spcBef>
                          <a:spcPts val="0"/>
                        </a:spcBef>
                        <a:spcAft>
                          <a:spcPts val="0"/>
                        </a:spcAft>
                        <a:buNone/>
                      </a:pPr>
                      <a:r>
                        <a:rPr b="1" lang="en-SG" sz="1600">
                          <a:solidFill>
                            <a:srgbClr val="0070C0"/>
                          </a:solidFill>
                        </a:rPr>
                        <a:t>1.6k</a:t>
                      </a:r>
                      <a:endParaRPr b="1" sz="1600">
                        <a:solidFill>
                          <a:srgbClr val="0070C0"/>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b="1" lang="en-SG" sz="1600">
                          <a:solidFill>
                            <a:srgbClr val="0070C0"/>
                          </a:solidFill>
                        </a:rPr>
                        <a:t>42</a:t>
                      </a:r>
                      <a:endParaRPr b="1" sz="1600">
                        <a:solidFill>
                          <a:srgbClr val="0070C0"/>
                        </a:solidFill>
                      </a:endParaRPr>
                    </a:p>
                  </a:txBody>
                  <a:tcPr marT="45725" marB="45725" marR="91450" marL="91450">
                    <a:solidFill>
                      <a:schemeClr val="lt1"/>
                    </a:solidFill>
                  </a:tcPr>
                </a:tc>
                <a:tc>
                  <a:txBody>
                    <a:bodyPr/>
                    <a:lstStyle/>
                    <a:p>
                      <a:pPr indent="0" lvl="0" marL="0" marR="0" rtl="0" algn="l">
                        <a:spcBef>
                          <a:spcPts val="0"/>
                        </a:spcBef>
                        <a:spcAft>
                          <a:spcPts val="0"/>
                        </a:spcAft>
                        <a:buNone/>
                      </a:pPr>
                      <a:r>
                        <a:rPr b="1" lang="en-SG" sz="1600">
                          <a:solidFill>
                            <a:srgbClr val="0070C0"/>
                          </a:solidFill>
                        </a:rPr>
                        <a:t>90%</a:t>
                      </a:r>
                      <a:endParaRPr b="1" sz="1600">
                        <a:solidFill>
                          <a:srgbClr val="0070C0"/>
                        </a:solidFill>
                      </a:endParaRPr>
                    </a:p>
                  </a:txBody>
                  <a:tcPr marT="45725" marB="45725" marR="91450" marL="91450"/>
                </a:tc>
              </a:tr>
              <a:tr h="741675">
                <a:tc>
                  <a:txBody>
                    <a:bodyPr/>
                    <a:lstStyle/>
                    <a:p>
                      <a:pPr indent="0" lvl="0" marL="0" marR="0" rtl="0" algn="l">
                        <a:spcBef>
                          <a:spcPts val="0"/>
                        </a:spcBef>
                        <a:spcAft>
                          <a:spcPts val="0"/>
                        </a:spcAft>
                        <a:buNone/>
                      </a:pPr>
                      <a:r>
                        <a:rPr b="1" lang="en-SG" sz="1600">
                          <a:solidFill>
                            <a:schemeClr val="accent4"/>
                          </a:solidFill>
                        </a:rPr>
                        <a:t>Sedap Thai</a:t>
                      </a:r>
                      <a:endParaRPr b="1" sz="1600">
                        <a:solidFill>
                          <a:schemeClr val="accent4"/>
                        </a:solidFill>
                      </a:endParaRPr>
                    </a:p>
                  </a:txBody>
                  <a:tcPr marT="45725" marB="45725" marR="91450" marL="91450"/>
                </a:tc>
                <a:tc>
                  <a:txBody>
                    <a:bodyPr/>
                    <a:lstStyle/>
                    <a:p>
                      <a:pPr indent="0" lvl="0" marL="0" marR="0" rtl="0" algn="l">
                        <a:spcBef>
                          <a:spcPts val="0"/>
                        </a:spcBef>
                        <a:spcAft>
                          <a:spcPts val="0"/>
                        </a:spcAft>
                        <a:buNone/>
                      </a:pPr>
                      <a:r>
                        <a:rPr b="1" lang="en-SG" sz="1600">
                          <a:solidFill>
                            <a:schemeClr val="accent4"/>
                          </a:solidFill>
                        </a:rPr>
                        <a:t>8.1k</a:t>
                      </a:r>
                      <a:endParaRPr b="1" sz="1600">
                        <a:solidFill>
                          <a:schemeClr val="accent4"/>
                        </a:solidFill>
                      </a:endParaRPr>
                    </a:p>
                  </a:txBody>
                  <a:tcPr marT="45725" marB="45725" marR="91450" marL="91450"/>
                </a:tc>
                <a:tc>
                  <a:txBody>
                    <a:bodyPr/>
                    <a:lstStyle/>
                    <a:p>
                      <a:pPr indent="0" lvl="0" marL="0" marR="0" rtl="0" algn="l">
                        <a:spcBef>
                          <a:spcPts val="0"/>
                        </a:spcBef>
                        <a:spcAft>
                          <a:spcPts val="0"/>
                        </a:spcAft>
                        <a:buNone/>
                      </a:pPr>
                      <a:r>
                        <a:rPr b="1" lang="en-SG" sz="1600">
                          <a:solidFill>
                            <a:schemeClr val="accent4"/>
                          </a:solidFill>
                        </a:rPr>
                        <a:t>8.3k</a:t>
                      </a:r>
                      <a:endParaRPr b="1" sz="1600">
                        <a:solidFill>
                          <a:schemeClr val="accent4"/>
                        </a:solidFill>
                      </a:endParaRPr>
                    </a:p>
                  </a:txBody>
                  <a:tcPr marT="45725" marB="45725" marR="91450" marL="91450"/>
                </a:tc>
                <a:tc>
                  <a:txBody>
                    <a:bodyPr/>
                    <a:lstStyle/>
                    <a:p>
                      <a:pPr indent="0" lvl="0" marL="0" marR="0" rtl="0" algn="l">
                        <a:spcBef>
                          <a:spcPts val="0"/>
                        </a:spcBef>
                        <a:spcAft>
                          <a:spcPts val="0"/>
                        </a:spcAft>
                        <a:buNone/>
                      </a:pPr>
                      <a:r>
                        <a:rPr b="1" lang="en-SG" sz="1600">
                          <a:solidFill>
                            <a:schemeClr val="accent4"/>
                          </a:solidFill>
                        </a:rPr>
                        <a:t>55</a:t>
                      </a:r>
                      <a:endParaRPr b="1" sz="1600">
                        <a:solidFill>
                          <a:schemeClr val="accent4"/>
                        </a:solidFill>
                      </a:endParaRPr>
                    </a:p>
                  </a:txBody>
                  <a:tcPr marT="45725" marB="45725" marR="91450" marL="91450"/>
                </a:tc>
                <a:tc>
                  <a:txBody>
                    <a:bodyPr/>
                    <a:lstStyle/>
                    <a:p>
                      <a:pPr indent="0" lvl="0" marL="0" marR="0" rtl="0" algn="l">
                        <a:spcBef>
                          <a:spcPts val="0"/>
                        </a:spcBef>
                        <a:spcAft>
                          <a:spcPts val="0"/>
                        </a:spcAft>
                        <a:buNone/>
                      </a:pPr>
                      <a:r>
                        <a:rPr b="1" lang="en-SG" sz="1600">
                          <a:solidFill>
                            <a:schemeClr val="accent4"/>
                          </a:solidFill>
                        </a:rPr>
                        <a:t>86%</a:t>
                      </a:r>
                      <a:endParaRPr b="1" sz="1600">
                        <a:solidFill>
                          <a:schemeClr val="accent4"/>
                        </a:solidFill>
                      </a:endParaRPr>
                    </a:p>
                  </a:txBody>
                  <a:tcPr marT="45725" marB="45725" marR="91450" marL="9145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2"/>
          <p:cNvSpPr txBox="1"/>
          <p:nvPr>
            <p:ph type="title"/>
          </p:nvPr>
        </p:nvSpPr>
        <p:spPr>
          <a:xfrm>
            <a:off x="1579880" y="-304799"/>
            <a:ext cx="6243320" cy="11277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Calibri"/>
              <a:buNone/>
            </a:pPr>
            <a:r>
              <a:rPr b="1" i="0" lang="en-SG" sz="3200" u="none" cap="none" strike="noStrike">
                <a:solidFill>
                  <a:srgbClr val="FF0000"/>
                </a:solidFill>
                <a:latin typeface="Calibri"/>
                <a:ea typeface="Calibri"/>
                <a:cs typeface="Calibri"/>
                <a:sym typeface="Calibri"/>
              </a:rPr>
              <a:t>Competitive Analysis – Facebook</a:t>
            </a:r>
            <a:endParaRPr sz="3200">
              <a:solidFill>
                <a:srgbClr val="FF0000"/>
              </a:solidFill>
            </a:endParaRPr>
          </a:p>
        </p:txBody>
      </p:sp>
      <p:sp>
        <p:nvSpPr>
          <p:cNvPr id="432" name="Google Shape;432;p22"/>
          <p:cNvSpPr txBox="1"/>
          <p:nvPr>
            <p:ph idx="1" type="body"/>
          </p:nvPr>
        </p:nvSpPr>
        <p:spPr>
          <a:xfrm rot="10800000">
            <a:off x="76200" y="19309"/>
            <a:ext cx="11790683" cy="6914895"/>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433" name="Google Shape;433;p2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graphicFrame>
        <p:nvGraphicFramePr>
          <p:cNvPr id="434" name="Google Shape;434;p22"/>
          <p:cNvGraphicFramePr/>
          <p:nvPr/>
        </p:nvGraphicFramePr>
        <p:xfrm>
          <a:off x="215344" y="531863"/>
          <a:ext cx="3000000" cy="3000000"/>
        </p:xfrm>
        <a:graphic>
          <a:graphicData uri="http://schemas.openxmlformats.org/drawingml/2006/table">
            <a:tbl>
              <a:tblPr bandRow="1" firstRow="1">
                <a:noFill/>
                <a:tableStyleId>{E591D171-5B51-4118-8AD9-3F4E0D9AAE8A}</a:tableStyleId>
              </a:tblPr>
              <a:tblGrid>
                <a:gridCol w="1674425"/>
                <a:gridCol w="9473650"/>
              </a:tblGrid>
              <a:tr h="684950">
                <a:tc>
                  <a:txBody>
                    <a:bodyPr/>
                    <a:lstStyle/>
                    <a:p>
                      <a:pPr indent="0" lvl="0" marL="0" marR="0" rtl="0" algn="l">
                        <a:spcBef>
                          <a:spcPts val="0"/>
                        </a:spcBef>
                        <a:spcAft>
                          <a:spcPts val="0"/>
                        </a:spcAft>
                        <a:buNone/>
                      </a:pPr>
                      <a:r>
                        <a:rPr b="1" lang="en-SG" sz="2000">
                          <a:solidFill>
                            <a:srgbClr val="525B13"/>
                          </a:solidFill>
                        </a:rPr>
                        <a:t>Restaurant Name </a:t>
                      </a:r>
                      <a:endParaRPr b="1" sz="2000">
                        <a:solidFill>
                          <a:srgbClr val="525B13"/>
                        </a:solidFill>
                      </a:endParaRPr>
                    </a:p>
                  </a:txBody>
                  <a:tcPr marT="45725" marB="45725" marR="91450" marL="91450">
                    <a:solidFill>
                      <a:srgbClr val="F6F6D9"/>
                    </a:solidFill>
                  </a:tcPr>
                </a:tc>
                <a:tc>
                  <a:txBody>
                    <a:bodyPr/>
                    <a:lstStyle/>
                    <a:p>
                      <a:pPr indent="0" lvl="0" marL="0" marR="0" rtl="0" algn="l">
                        <a:spcBef>
                          <a:spcPts val="0"/>
                        </a:spcBef>
                        <a:spcAft>
                          <a:spcPts val="0"/>
                        </a:spcAft>
                        <a:buNone/>
                      </a:pPr>
                      <a:r>
                        <a:rPr b="1" lang="en-SG" sz="2000">
                          <a:solidFill>
                            <a:srgbClr val="525B13"/>
                          </a:solidFill>
                        </a:rPr>
                        <a:t>Strengths comparison</a:t>
                      </a:r>
                      <a:endParaRPr sz="2000">
                        <a:solidFill>
                          <a:srgbClr val="525B13"/>
                        </a:solidFill>
                      </a:endParaRPr>
                    </a:p>
                  </a:txBody>
                  <a:tcPr marT="45725" marB="45725" marR="91450" marL="91450">
                    <a:solidFill>
                      <a:srgbClr val="F6F6D9"/>
                    </a:solidFill>
                  </a:tcPr>
                </a:tc>
              </a:tr>
              <a:tr h="2174000">
                <a:tc>
                  <a:txBody>
                    <a:bodyPr/>
                    <a:lstStyle/>
                    <a:p>
                      <a:pPr indent="0" lvl="0" marL="0" marR="0" rtl="0" algn="l">
                        <a:spcBef>
                          <a:spcPts val="0"/>
                        </a:spcBef>
                        <a:spcAft>
                          <a:spcPts val="0"/>
                        </a:spcAft>
                        <a:buNone/>
                      </a:pPr>
                      <a:r>
                        <a:rPr b="1" lang="en-SG" sz="2000">
                          <a:solidFill>
                            <a:srgbClr val="525B13"/>
                          </a:solidFill>
                        </a:rPr>
                        <a:t>Sedap Thai</a:t>
                      </a:r>
                      <a:endParaRPr b="1" sz="2000">
                        <a:solidFill>
                          <a:srgbClr val="525B13"/>
                        </a:solidFill>
                      </a:endParaRPr>
                    </a:p>
                  </a:txBody>
                  <a:tcPr marT="45725" marB="45725" marR="91450" marL="91450">
                    <a:solidFill>
                      <a:srgbClr val="F6F6D9"/>
                    </a:solidFill>
                  </a:tcPr>
                </a:tc>
                <a:tc>
                  <a:txBody>
                    <a:bodyPr/>
                    <a:lstStyle/>
                    <a:p>
                      <a:pPr indent="0" lvl="0" marL="0" marR="0" rtl="0" algn="l">
                        <a:spcBef>
                          <a:spcPts val="0"/>
                        </a:spcBef>
                        <a:spcAft>
                          <a:spcPts val="0"/>
                        </a:spcAft>
                        <a:buClr>
                          <a:srgbClr val="0070C0"/>
                        </a:buClr>
                        <a:buSzPts val="1600"/>
                        <a:buFont typeface="Arial"/>
                        <a:buNone/>
                      </a:pPr>
                      <a:r>
                        <a:rPr b="1" lang="en-SG" sz="1600">
                          <a:solidFill>
                            <a:srgbClr val="0070C0"/>
                          </a:solidFill>
                        </a:rPr>
                        <a:t>Likes and Followers</a:t>
                      </a:r>
                      <a:r>
                        <a:rPr lang="en-SG" sz="1600">
                          <a:solidFill>
                            <a:srgbClr val="0070C0"/>
                          </a:solidFill>
                        </a:rPr>
                        <a:t>: 8.1k likes and 8.3k followers, indicating </a:t>
                      </a:r>
                      <a:r>
                        <a:rPr b="0" lang="en-SG" sz="1600">
                          <a:solidFill>
                            <a:srgbClr val="0070C0"/>
                          </a:solidFill>
                        </a:rPr>
                        <a:t>a significantly</a:t>
                      </a:r>
                      <a:r>
                        <a:rPr b="1" lang="en-SG" sz="1600">
                          <a:solidFill>
                            <a:srgbClr val="0070C0"/>
                          </a:solidFill>
                        </a:rPr>
                        <a:t> </a:t>
                      </a:r>
                      <a:r>
                        <a:rPr b="1" lang="en-SG" sz="1800">
                          <a:solidFill>
                            <a:srgbClr val="C00000"/>
                          </a:solidFill>
                        </a:rPr>
                        <a:t>stronger online presence </a:t>
                      </a:r>
                      <a:r>
                        <a:rPr lang="en-SG" sz="1600">
                          <a:solidFill>
                            <a:srgbClr val="0070C0"/>
                          </a:solidFill>
                        </a:rPr>
                        <a:t>and larger potential customer base compared to </a:t>
                      </a:r>
                      <a:r>
                        <a:rPr lang="en-SG" sz="1600">
                          <a:solidFill>
                            <a:srgbClr val="525B13"/>
                          </a:solidFill>
                        </a:rPr>
                        <a:t>.</a:t>
                      </a:r>
                      <a:endParaRPr/>
                    </a:p>
                    <a:p>
                      <a:pPr indent="0" lvl="0" marL="0" marR="0" rtl="0" algn="l">
                        <a:spcBef>
                          <a:spcPts val="0"/>
                        </a:spcBef>
                        <a:spcAft>
                          <a:spcPts val="0"/>
                        </a:spcAft>
                        <a:buClr>
                          <a:srgbClr val="0070C0"/>
                        </a:buClr>
                        <a:buSzPts val="1600"/>
                        <a:buFont typeface="Arial"/>
                        <a:buNone/>
                      </a:pPr>
                      <a:r>
                        <a:rPr b="1" lang="en-SG" sz="1600">
                          <a:solidFill>
                            <a:srgbClr val="0070C0"/>
                          </a:solidFill>
                        </a:rPr>
                        <a:t>Review Engagement</a:t>
                      </a:r>
                      <a:r>
                        <a:rPr lang="en-SG" sz="1600">
                          <a:solidFill>
                            <a:srgbClr val="0070C0"/>
                          </a:solidFill>
                        </a:rPr>
                        <a:t>: </a:t>
                      </a:r>
                      <a:r>
                        <a:rPr b="1" lang="en-SG" sz="1800">
                          <a:solidFill>
                            <a:srgbClr val="C00000"/>
                          </a:solidFill>
                        </a:rPr>
                        <a:t>High engagement </a:t>
                      </a:r>
                      <a:r>
                        <a:rPr lang="en-SG" sz="1600">
                          <a:solidFill>
                            <a:srgbClr val="0070C0"/>
                          </a:solidFill>
                        </a:rPr>
                        <a:t>with 86% of comments on 55 reviews, showing </a:t>
                      </a:r>
                      <a:r>
                        <a:rPr b="1" lang="en-SG" sz="1800">
                          <a:solidFill>
                            <a:srgbClr val="C00000"/>
                          </a:solidFill>
                        </a:rPr>
                        <a:t>strong</a:t>
                      </a:r>
                      <a:r>
                        <a:rPr b="1" lang="en-SG" sz="1800">
                          <a:solidFill>
                            <a:schemeClr val="accent4"/>
                          </a:solidFill>
                        </a:rPr>
                        <a:t> </a:t>
                      </a:r>
                      <a:r>
                        <a:rPr b="1" lang="en-SG" sz="1800">
                          <a:solidFill>
                            <a:srgbClr val="C00000"/>
                          </a:solidFill>
                        </a:rPr>
                        <a:t>customer interaction and satisfaction</a:t>
                      </a:r>
                      <a:r>
                        <a:rPr b="1" lang="en-SG" sz="1800">
                          <a:solidFill>
                            <a:schemeClr val="accent4"/>
                          </a:solidFill>
                        </a:rPr>
                        <a:t>. </a:t>
                      </a:r>
                      <a:endParaRPr/>
                    </a:p>
                    <a:p>
                      <a:pPr indent="0" lvl="0" marL="0" marR="0" rtl="0" algn="l">
                        <a:spcBef>
                          <a:spcPts val="0"/>
                        </a:spcBef>
                        <a:spcAft>
                          <a:spcPts val="0"/>
                        </a:spcAft>
                        <a:buClr>
                          <a:srgbClr val="0070C0"/>
                        </a:buClr>
                        <a:buSzPts val="1600"/>
                        <a:buFont typeface="Arial"/>
                        <a:buNone/>
                      </a:pPr>
                      <a:r>
                        <a:rPr b="1" lang="en-SG" sz="1600">
                          <a:solidFill>
                            <a:srgbClr val="0070C0"/>
                          </a:solidFill>
                        </a:rPr>
                        <a:t>Visual Appeal</a:t>
                      </a:r>
                      <a:r>
                        <a:rPr lang="en-SG" sz="1600">
                          <a:solidFill>
                            <a:srgbClr val="0070C0"/>
                          </a:solidFill>
                        </a:rPr>
                        <a:t>: Use of high-quality photos and videos to showcase dishes and dining experiences, making the content more appealing and shareable. This is a significant strength in creating visually appealing content that attracts and engages followers</a:t>
                      </a:r>
                      <a:r>
                        <a:rPr lang="en-SG" sz="1800">
                          <a:solidFill>
                            <a:srgbClr val="0070C0"/>
                          </a:solidFill>
                        </a:rPr>
                        <a:t>.</a:t>
                      </a:r>
                      <a:endParaRPr/>
                    </a:p>
                    <a:p>
                      <a:pPr indent="0" lvl="0" marL="0" marR="0" rtl="0" algn="l">
                        <a:spcBef>
                          <a:spcPts val="0"/>
                        </a:spcBef>
                        <a:spcAft>
                          <a:spcPts val="0"/>
                        </a:spcAft>
                        <a:buNone/>
                      </a:pPr>
                      <a:r>
                        <a:t/>
                      </a:r>
                      <a:endParaRPr sz="1800">
                        <a:solidFill>
                          <a:schemeClr val="accent4"/>
                        </a:solidFill>
                      </a:endParaRPr>
                    </a:p>
                  </a:txBody>
                  <a:tcPr marT="45725" marB="45725" marR="91450" marL="91450"/>
                </a:tc>
              </a:tr>
              <a:tr h="1905975">
                <a:tc>
                  <a:txBody>
                    <a:bodyPr/>
                    <a:lstStyle/>
                    <a:p>
                      <a:pPr indent="0" lvl="0" marL="0" marR="0" rtl="0" algn="l">
                        <a:spcBef>
                          <a:spcPts val="0"/>
                        </a:spcBef>
                        <a:spcAft>
                          <a:spcPts val="0"/>
                        </a:spcAft>
                        <a:buNone/>
                      </a:pPr>
                      <a:r>
                        <a:rPr b="1" lang="en-SG" sz="2000">
                          <a:solidFill>
                            <a:srgbClr val="525B13"/>
                          </a:solidFill>
                        </a:rPr>
                        <a:t>Jai Siam</a:t>
                      </a:r>
                      <a:endParaRPr b="1" sz="2000">
                        <a:solidFill>
                          <a:srgbClr val="525B13"/>
                        </a:solidFill>
                      </a:endParaRPr>
                    </a:p>
                  </a:txBody>
                  <a:tcPr marT="45725" marB="45725" marR="91450" marL="91450">
                    <a:solidFill>
                      <a:srgbClr val="F6F6D9"/>
                    </a:solidFill>
                  </a:tcPr>
                </a:tc>
                <a:tc>
                  <a:txBody>
                    <a:bodyPr/>
                    <a:lstStyle/>
                    <a:p>
                      <a:pPr indent="0" lvl="0" marL="0" marR="0" rtl="0" algn="l">
                        <a:spcBef>
                          <a:spcPts val="0"/>
                        </a:spcBef>
                        <a:spcAft>
                          <a:spcPts val="0"/>
                        </a:spcAft>
                        <a:buClr>
                          <a:srgbClr val="0070C0"/>
                        </a:buClr>
                        <a:buSzPts val="1600"/>
                        <a:buFont typeface="Arial"/>
                        <a:buNone/>
                      </a:pPr>
                      <a:r>
                        <a:rPr b="1" lang="en-SG" sz="1600">
                          <a:solidFill>
                            <a:srgbClr val="0070C0"/>
                          </a:solidFill>
                        </a:rPr>
                        <a:t>Event Participation</a:t>
                      </a:r>
                      <a:r>
                        <a:rPr lang="en-SG" sz="1600">
                          <a:solidFill>
                            <a:srgbClr val="0070C0"/>
                          </a:solidFill>
                        </a:rPr>
                        <a:t>: Active announcements and recaps of events, both within the restaurant and in the local community, highlighting social proof and </a:t>
                      </a:r>
                      <a:r>
                        <a:rPr b="1" lang="en-SG" sz="1800">
                          <a:solidFill>
                            <a:srgbClr val="C00000"/>
                          </a:solidFill>
                        </a:rPr>
                        <a:t>community engagement</a:t>
                      </a:r>
                      <a:r>
                        <a:rPr lang="en-SG" sz="1800">
                          <a:solidFill>
                            <a:srgbClr val="0070C0"/>
                          </a:solidFill>
                        </a:rPr>
                        <a:t>. </a:t>
                      </a:r>
                      <a:r>
                        <a:rPr lang="en-SG" sz="1600">
                          <a:solidFill>
                            <a:srgbClr val="0070C0"/>
                          </a:solidFill>
                        </a:rPr>
                        <a:t>This helps </a:t>
                      </a:r>
                      <a:r>
                        <a:rPr b="1" lang="en-SG" sz="1800">
                          <a:solidFill>
                            <a:srgbClr val="C00000"/>
                          </a:solidFill>
                        </a:rPr>
                        <a:t>build a stronger connection with visitors </a:t>
                      </a:r>
                      <a:r>
                        <a:rPr b="0" lang="en-SG" sz="1800">
                          <a:solidFill>
                            <a:srgbClr val="0070C0"/>
                          </a:solidFill>
                        </a:rPr>
                        <a:t>and enhances the restaurant’s reputation</a:t>
                      </a:r>
                      <a:r>
                        <a:rPr b="0" lang="en-SG" sz="1600">
                          <a:solidFill>
                            <a:srgbClr val="C00000"/>
                          </a:solidFill>
                        </a:rPr>
                        <a:t>. </a:t>
                      </a:r>
                      <a:endParaRPr/>
                    </a:p>
                    <a:p>
                      <a:pPr indent="0" lvl="0" marL="0" marR="0" rtl="0" algn="l">
                        <a:spcBef>
                          <a:spcPts val="0"/>
                        </a:spcBef>
                        <a:spcAft>
                          <a:spcPts val="0"/>
                        </a:spcAft>
                        <a:buClr>
                          <a:srgbClr val="0070C0"/>
                        </a:buClr>
                        <a:buSzPts val="1600"/>
                        <a:buFont typeface="Arial"/>
                        <a:buNone/>
                      </a:pPr>
                      <a:r>
                        <a:rPr b="1" lang="en-SG" sz="1600">
                          <a:solidFill>
                            <a:srgbClr val="0070C0"/>
                          </a:solidFill>
                        </a:rPr>
                        <a:t>Likes and Followers</a:t>
                      </a:r>
                      <a:r>
                        <a:rPr lang="en-SG" sz="1600">
                          <a:solidFill>
                            <a:srgbClr val="0070C0"/>
                          </a:solidFill>
                        </a:rPr>
                        <a:t>: 1.5k likes and 1.6k followers, indicating </a:t>
                      </a:r>
                      <a:r>
                        <a:rPr b="1" lang="en-SG" sz="1800">
                          <a:solidFill>
                            <a:srgbClr val="C00000"/>
                          </a:solidFill>
                        </a:rPr>
                        <a:t>a stronger online presence</a:t>
                      </a:r>
                      <a:r>
                        <a:rPr lang="en-SG" sz="1600">
                          <a:solidFill>
                            <a:schemeClr val="accent4"/>
                          </a:solidFill>
                        </a:rPr>
                        <a:t>.</a:t>
                      </a:r>
                      <a:endParaRPr/>
                    </a:p>
                    <a:p>
                      <a:pPr indent="0" lvl="0" marL="0" marR="0" rtl="0" algn="l">
                        <a:spcBef>
                          <a:spcPts val="0"/>
                        </a:spcBef>
                        <a:spcAft>
                          <a:spcPts val="0"/>
                        </a:spcAft>
                        <a:buClr>
                          <a:srgbClr val="0070C0"/>
                        </a:buClr>
                        <a:buSzPts val="1600"/>
                        <a:buFont typeface="Arial"/>
                        <a:buNone/>
                      </a:pPr>
                      <a:r>
                        <a:rPr b="1" lang="en-SG" sz="1600">
                          <a:solidFill>
                            <a:srgbClr val="0070C0"/>
                          </a:solidFill>
                        </a:rPr>
                        <a:t>Review Engagement and Recommendations</a:t>
                      </a:r>
                      <a:r>
                        <a:rPr lang="en-SG" sz="1600">
                          <a:solidFill>
                            <a:srgbClr val="0070C0"/>
                          </a:solidFill>
                        </a:rPr>
                        <a:t>:  With 90% of 42 reviews being positive, Jai Siam shows a </a:t>
                      </a:r>
                      <a:r>
                        <a:rPr b="1" lang="en-SG" sz="1800">
                          <a:solidFill>
                            <a:srgbClr val="C00000"/>
                          </a:solidFill>
                        </a:rPr>
                        <a:t>high level of customer satisfaction and a strong base of loyal customers. </a:t>
                      </a:r>
                      <a:endParaRPr/>
                    </a:p>
                    <a:p>
                      <a:pPr indent="0" lvl="0" marL="0" marR="0" rtl="0" algn="l">
                        <a:spcBef>
                          <a:spcPts val="0"/>
                        </a:spcBef>
                        <a:spcAft>
                          <a:spcPts val="0"/>
                        </a:spcAft>
                        <a:buNone/>
                      </a:pPr>
                      <a:r>
                        <a:t/>
                      </a:r>
                      <a:endParaRPr sz="1800">
                        <a:solidFill>
                          <a:schemeClr val="accent4"/>
                        </a:solidFill>
                      </a:endParaRPr>
                    </a:p>
                  </a:txBody>
                  <a:tcPr marT="45725" marB="45725" marR="91450" marL="91450"/>
                </a:tc>
              </a:tr>
              <a:tr h="1337675">
                <a:tc>
                  <a:txBody>
                    <a:bodyPr/>
                    <a:lstStyle/>
                    <a:p>
                      <a:pPr indent="0" lvl="0" marL="0" marR="0" rtl="0" algn="l">
                        <a:spcBef>
                          <a:spcPts val="0"/>
                        </a:spcBef>
                        <a:spcAft>
                          <a:spcPts val="0"/>
                        </a:spcAft>
                        <a:buNone/>
                      </a:pPr>
                      <a:r>
                        <a:rPr b="1" lang="en-SG" sz="2000">
                          <a:solidFill>
                            <a:srgbClr val="525B13"/>
                          </a:solidFill>
                        </a:rPr>
                        <a:t>Thai To Go</a:t>
                      </a:r>
                      <a:endParaRPr b="1" sz="2000">
                        <a:solidFill>
                          <a:srgbClr val="525B13"/>
                        </a:solidFill>
                      </a:endParaRPr>
                    </a:p>
                  </a:txBody>
                  <a:tcPr marT="45725" marB="45725" marR="91450" marL="91450">
                    <a:solidFill>
                      <a:srgbClr val="F6F6D9"/>
                    </a:solidFill>
                  </a:tcPr>
                </a:tc>
                <a:tc>
                  <a:txBody>
                    <a:bodyPr/>
                    <a:lstStyle/>
                    <a:p>
                      <a:pPr indent="0" lvl="0" marL="0" marR="0" rtl="0" algn="l">
                        <a:lnSpc>
                          <a:spcPct val="100000"/>
                        </a:lnSpc>
                        <a:spcBef>
                          <a:spcPts val="0"/>
                        </a:spcBef>
                        <a:spcAft>
                          <a:spcPts val="0"/>
                        </a:spcAft>
                        <a:buClr>
                          <a:srgbClr val="000000"/>
                        </a:buClr>
                        <a:buSzPts val="1600"/>
                        <a:buFont typeface="Arial"/>
                        <a:buNone/>
                      </a:pPr>
                      <a:r>
                        <a:rPr b="1" i="0" lang="en-SG" sz="1600" u="none" cap="none" strike="noStrike">
                          <a:solidFill>
                            <a:srgbClr val="0070C0"/>
                          </a:solidFill>
                          <a:latin typeface="Arial"/>
                          <a:ea typeface="Arial"/>
                          <a:cs typeface="Arial"/>
                          <a:sym typeface="Arial"/>
                        </a:rPr>
                        <a:t>Likes and Followers : </a:t>
                      </a:r>
                      <a:r>
                        <a:rPr b="0" i="0" lang="en-SG" sz="1600" u="none" cap="none" strike="noStrike">
                          <a:solidFill>
                            <a:srgbClr val="0070C0"/>
                          </a:solidFill>
                          <a:latin typeface="Arial"/>
                          <a:ea typeface="Arial"/>
                          <a:cs typeface="Arial"/>
                          <a:sym typeface="Arial"/>
                        </a:rPr>
                        <a:t>395 likes and 406 followers</a:t>
                      </a:r>
                      <a:r>
                        <a:rPr b="0" i="0" lang="en-SG" sz="1600" u="none" cap="none" strike="noStrike">
                          <a:solidFill>
                            <a:schemeClr val="accent4"/>
                          </a:solidFill>
                          <a:latin typeface="Arial"/>
                          <a:ea typeface="Arial"/>
                          <a:cs typeface="Arial"/>
                          <a:sym typeface="Arial"/>
                        </a:rPr>
                        <a:t>.</a:t>
                      </a:r>
                      <a:endParaRPr/>
                    </a:p>
                    <a:p>
                      <a:pPr indent="0" lvl="0" marL="0" marR="0" rtl="0" algn="l">
                        <a:spcBef>
                          <a:spcPts val="0"/>
                        </a:spcBef>
                        <a:spcAft>
                          <a:spcPts val="0"/>
                        </a:spcAft>
                        <a:buNone/>
                      </a:pPr>
                      <a:r>
                        <a:rPr b="1" i="0" lang="en-SG" sz="1600" u="none" cap="none" strike="noStrike">
                          <a:solidFill>
                            <a:srgbClr val="0070C0"/>
                          </a:solidFill>
                          <a:latin typeface="Arial"/>
                          <a:ea typeface="Arial"/>
                          <a:cs typeface="Arial"/>
                          <a:sym typeface="Arial"/>
                        </a:rPr>
                        <a:t>Review Engagement</a:t>
                      </a:r>
                      <a:r>
                        <a:rPr b="0" i="0" lang="en-SG" sz="1600" u="none" cap="none" strike="noStrike">
                          <a:solidFill>
                            <a:srgbClr val="0070C0"/>
                          </a:solidFill>
                          <a:latin typeface="Arial"/>
                          <a:ea typeface="Arial"/>
                          <a:cs typeface="Arial"/>
                          <a:sym typeface="Arial"/>
                        </a:rPr>
                        <a:t>:  Only 4 reviews with no rating, indicating </a:t>
                      </a:r>
                      <a:r>
                        <a:rPr b="1" i="0" lang="en-SG" sz="1800" u="none" cap="none" strike="noStrike">
                          <a:solidFill>
                            <a:srgbClr val="C00000"/>
                          </a:solidFill>
                          <a:latin typeface="Arial"/>
                          <a:ea typeface="Arial"/>
                          <a:cs typeface="Arial"/>
                          <a:sym typeface="Arial"/>
                        </a:rPr>
                        <a:t>lower customer engagement and feedback.</a:t>
                      </a:r>
                      <a:endParaRPr/>
                    </a:p>
                    <a:p>
                      <a:pPr indent="0" lvl="0" marL="0" marR="0" rtl="0" algn="l">
                        <a:spcBef>
                          <a:spcPts val="0"/>
                        </a:spcBef>
                        <a:spcAft>
                          <a:spcPts val="0"/>
                        </a:spcAft>
                        <a:buNone/>
                      </a:pPr>
                      <a:r>
                        <a:rPr b="1" i="0" lang="en-SG" sz="1600" u="none" cap="none" strike="noStrike">
                          <a:solidFill>
                            <a:srgbClr val="0070C0"/>
                          </a:solidFill>
                          <a:latin typeface="Arial"/>
                          <a:ea typeface="Arial"/>
                          <a:cs typeface="Arial"/>
                          <a:sym typeface="Arial"/>
                        </a:rPr>
                        <a:t>Event Participation</a:t>
                      </a:r>
                      <a:r>
                        <a:rPr b="0" i="0" lang="en-SG" sz="1600" u="none" cap="none" strike="noStrike">
                          <a:solidFill>
                            <a:srgbClr val="0070C0"/>
                          </a:solidFill>
                          <a:latin typeface="Arial"/>
                          <a:ea typeface="Arial"/>
                          <a:cs typeface="Arial"/>
                          <a:sym typeface="Arial"/>
                        </a:rPr>
                        <a:t>: Does not have this level of community engagement on their Facebook page.</a:t>
                      </a:r>
                      <a:endParaRPr sz="1800">
                        <a:solidFill>
                          <a:srgbClr val="0070C0"/>
                        </a:solidFill>
                      </a:endParaRPr>
                    </a:p>
                  </a:txBody>
                  <a:tcPr marT="45725" marB="45725" marR="91450" marL="91450"/>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3"/>
          <p:cNvSpPr txBox="1"/>
          <p:nvPr>
            <p:ph type="title"/>
          </p:nvPr>
        </p:nvSpPr>
        <p:spPr>
          <a:xfrm>
            <a:off x="838200" y="-518159"/>
            <a:ext cx="10515600" cy="168655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200"/>
              <a:buFont typeface="Calibri"/>
              <a:buNone/>
            </a:pPr>
            <a:r>
              <a:rPr b="1" i="0" lang="en-SG" sz="3200" u="none" cap="none" strike="noStrike">
                <a:solidFill>
                  <a:srgbClr val="FF0000"/>
                </a:solidFill>
                <a:latin typeface="Calibri"/>
                <a:ea typeface="Calibri"/>
                <a:cs typeface="Calibri"/>
                <a:sym typeface="Calibri"/>
              </a:rPr>
              <a:t>Areas for Improvement for Thai To Go </a:t>
            </a:r>
            <a:r>
              <a:rPr b="1" lang="en-SG" sz="3200">
                <a:solidFill>
                  <a:srgbClr val="FF0000"/>
                </a:solidFill>
              </a:rPr>
              <a:t>- Facebook</a:t>
            </a:r>
            <a:endParaRPr b="1" sz="3200">
              <a:solidFill>
                <a:srgbClr val="FF0000"/>
              </a:solidFill>
            </a:endParaRPr>
          </a:p>
        </p:txBody>
      </p:sp>
      <p:sp>
        <p:nvSpPr>
          <p:cNvPr id="440" name="Google Shape;440;p23"/>
          <p:cNvSpPr txBox="1"/>
          <p:nvPr>
            <p:ph idx="1" type="body"/>
          </p:nvPr>
        </p:nvSpPr>
        <p:spPr>
          <a:xfrm>
            <a:off x="375920" y="579120"/>
            <a:ext cx="11440160" cy="6277338"/>
          </a:xfrm>
          <a:prstGeom prst="rect">
            <a:avLst/>
          </a:prstGeom>
          <a:solidFill>
            <a:schemeClr val="lt1"/>
          </a:solidFill>
          <a:ln>
            <a:noFill/>
          </a:ln>
        </p:spPr>
        <p:txBody>
          <a:bodyPr anchorCtr="0" anchor="t" bIns="45700" lIns="91425" spcFirstLastPara="1" rIns="91425" wrap="square" tIns="45700">
            <a:noAutofit/>
          </a:bodyPr>
          <a:lstStyle/>
          <a:p>
            <a:pPr indent="0" lvl="0" marL="114300" rtl="0" algn="l">
              <a:lnSpc>
                <a:spcPct val="90000"/>
              </a:lnSpc>
              <a:spcBef>
                <a:spcPts val="0"/>
              </a:spcBef>
              <a:spcAft>
                <a:spcPts val="0"/>
              </a:spcAft>
              <a:buSzPts val="1600"/>
              <a:buNone/>
            </a:pPr>
            <a:r>
              <a:rPr b="1" lang="en-SG" sz="2000">
                <a:solidFill>
                  <a:srgbClr val="525B13"/>
                </a:solidFill>
              </a:rPr>
              <a:t>Increase Likes and Followers</a:t>
            </a:r>
            <a:r>
              <a:rPr lang="en-SG" sz="2000">
                <a:solidFill>
                  <a:srgbClr val="525B13"/>
                </a:solidFill>
              </a:rPr>
              <a:t>: --- Implement strategies to grow the number of likes and followers on Facebook to build a larger online presence.</a:t>
            </a:r>
            <a:endParaRPr/>
          </a:p>
          <a:p>
            <a:pPr indent="0" lvl="0" marL="114300" rtl="0" algn="l">
              <a:lnSpc>
                <a:spcPct val="90000"/>
              </a:lnSpc>
              <a:spcBef>
                <a:spcPts val="1400"/>
              </a:spcBef>
              <a:spcAft>
                <a:spcPts val="0"/>
              </a:spcAft>
              <a:buSzPts val="1600"/>
              <a:buNone/>
            </a:pPr>
            <a:r>
              <a:rPr b="1" lang="en-SG" sz="2000">
                <a:solidFill>
                  <a:srgbClr val="525B13"/>
                </a:solidFill>
              </a:rPr>
              <a:t>Enhance Visual Content:  </a:t>
            </a:r>
            <a:r>
              <a:rPr lang="en-SG" sz="2000">
                <a:solidFill>
                  <a:srgbClr val="525B13"/>
                </a:solidFill>
              </a:rPr>
              <a:t>---Post high-quality photos and videos of dishes, dining experiences, and behind-the-scenes content to make the page more visually appealing and engaging.</a:t>
            </a:r>
            <a:endParaRPr/>
          </a:p>
          <a:p>
            <a:pPr indent="0" lvl="0" marL="114300" rtl="0" algn="l">
              <a:lnSpc>
                <a:spcPct val="90000"/>
              </a:lnSpc>
              <a:spcBef>
                <a:spcPts val="1400"/>
              </a:spcBef>
              <a:spcAft>
                <a:spcPts val="0"/>
              </a:spcAft>
              <a:buSzPts val="1600"/>
              <a:buNone/>
            </a:pPr>
            <a:r>
              <a:rPr b="1" lang="en-SG" sz="2000">
                <a:solidFill>
                  <a:srgbClr val="525B13"/>
                </a:solidFill>
              </a:rPr>
              <a:t>Boost Review Engagement:  </a:t>
            </a:r>
            <a:r>
              <a:rPr lang="en-SG" sz="2000">
                <a:solidFill>
                  <a:srgbClr val="525B13"/>
                </a:solidFill>
              </a:rPr>
              <a:t>---Encourage satisfied customers to leave reviews and engage with comments to build trust and credibility.</a:t>
            </a:r>
            <a:endParaRPr/>
          </a:p>
          <a:p>
            <a:pPr indent="0" lvl="0" marL="114300" rtl="0" algn="l">
              <a:lnSpc>
                <a:spcPct val="90000"/>
              </a:lnSpc>
              <a:spcBef>
                <a:spcPts val="1400"/>
              </a:spcBef>
              <a:spcAft>
                <a:spcPts val="0"/>
              </a:spcAft>
              <a:buSzPts val="1600"/>
              <a:buNone/>
            </a:pPr>
            <a:r>
              <a:rPr b="1" lang="en-SG" sz="2000">
                <a:solidFill>
                  <a:srgbClr val="525B13"/>
                </a:solidFill>
              </a:rPr>
              <a:t>Community Engagement and Events:  ---</a:t>
            </a:r>
            <a:r>
              <a:rPr lang="en-SG" sz="2000">
                <a:solidFill>
                  <a:srgbClr val="525B13"/>
                </a:solidFill>
              </a:rPr>
              <a:t>Participate in and promote local community events, and share announcements and recaps to show community involvement and build a stronger connection with followers.</a:t>
            </a:r>
            <a:endParaRPr/>
          </a:p>
          <a:p>
            <a:pPr indent="0" lvl="0" marL="114300" rtl="0" algn="l">
              <a:lnSpc>
                <a:spcPct val="90000"/>
              </a:lnSpc>
              <a:spcBef>
                <a:spcPts val="1400"/>
              </a:spcBef>
              <a:spcAft>
                <a:spcPts val="0"/>
              </a:spcAft>
              <a:buSzPts val="1600"/>
              <a:buNone/>
            </a:pPr>
            <a:r>
              <a:rPr b="1" lang="en-SG" sz="2000">
                <a:solidFill>
                  <a:srgbClr val="525B13"/>
                </a:solidFill>
              </a:rPr>
              <a:t>Consistent Posting:  ---</a:t>
            </a:r>
            <a:r>
              <a:rPr lang="en-SG" sz="2000">
                <a:solidFill>
                  <a:srgbClr val="525B13"/>
                </a:solidFill>
              </a:rPr>
              <a:t>Increase the frequency of posts to keep the audience engaged and informed about new menu items, promotions, and events</a:t>
            </a:r>
            <a:endParaRPr/>
          </a:p>
          <a:p>
            <a:pPr indent="0" lvl="0" marL="114300" rtl="0" algn="l">
              <a:lnSpc>
                <a:spcPct val="90000"/>
              </a:lnSpc>
              <a:spcBef>
                <a:spcPts val="1400"/>
              </a:spcBef>
              <a:spcAft>
                <a:spcPts val="0"/>
              </a:spcAft>
              <a:buSzPts val="1600"/>
              <a:buNone/>
            </a:pPr>
            <a:r>
              <a:rPr b="1" lang="en-SG" sz="2000">
                <a:solidFill>
                  <a:srgbClr val="525B13"/>
                </a:solidFill>
              </a:rPr>
              <a:t>Conclusion:   </a:t>
            </a:r>
            <a:endParaRPr/>
          </a:p>
          <a:p>
            <a:pPr indent="0" lvl="0" marL="114300" rtl="0" algn="l">
              <a:lnSpc>
                <a:spcPct val="90000"/>
              </a:lnSpc>
              <a:spcBef>
                <a:spcPts val="1400"/>
              </a:spcBef>
              <a:spcAft>
                <a:spcPts val="0"/>
              </a:spcAft>
              <a:buSzPts val="1600"/>
              <a:buNone/>
            </a:pPr>
            <a:r>
              <a:rPr b="1" lang="en-SG" sz="2000">
                <a:solidFill>
                  <a:srgbClr val="525B13"/>
                </a:solidFill>
              </a:rPr>
              <a:t> </a:t>
            </a:r>
            <a:r>
              <a:rPr lang="en-SG" sz="2000">
                <a:solidFill>
                  <a:srgbClr val="525B13"/>
                </a:solidFill>
              </a:rPr>
              <a:t>Sedap Thai excels in online presence, customer engagement, and visual content.</a:t>
            </a:r>
            <a:endParaRPr/>
          </a:p>
          <a:p>
            <a:pPr indent="0" lvl="0" marL="114300" rtl="0" algn="l">
              <a:lnSpc>
                <a:spcPct val="90000"/>
              </a:lnSpc>
              <a:spcBef>
                <a:spcPts val="1400"/>
              </a:spcBef>
              <a:spcAft>
                <a:spcPts val="0"/>
              </a:spcAft>
              <a:buSzPts val="1600"/>
              <a:buNone/>
            </a:pPr>
            <a:r>
              <a:rPr lang="en-SG" sz="2000">
                <a:solidFill>
                  <a:srgbClr val="525B13"/>
                </a:solidFill>
              </a:rPr>
              <a:t> Jai Siam is strong in community engagement and has a solid base of loyal customers with positive reviews</a:t>
            </a:r>
            <a:r>
              <a:rPr lang="en-SG" sz="2000">
                <a:solidFill>
                  <a:srgbClr val="00B050"/>
                </a:solidFill>
              </a:rPr>
              <a:t>. </a:t>
            </a:r>
            <a:endParaRPr/>
          </a:p>
          <a:p>
            <a:pPr indent="0" lvl="0" marL="114300" rtl="0" algn="l">
              <a:lnSpc>
                <a:spcPct val="90000"/>
              </a:lnSpc>
              <a:spcBef>
                <a:spcPts val="1400"/>
              </a:spcBef>
              <a:spcAft>
                <a:spcPts val="0"/>
              </a:spcAft>
              <a:buSzPts val="1600"/>
              <a:buNone/>
            </a:pPr>
            <a:r>
              <a:rPr b="1" lang="en-SG" sz="2000">
                <a:solidFill>
                  <a:srgbClr val="C00000"/>
                </a:solidFill>
              </a:rPr>
              <a:t>Thai To Go can improve by focusing on growing their follower base, enhancing visual content, engaging more with customers, participating in community events, and posting consistently.</a:t>
            </a:r>
            <a:endParaRPr b="1" sz="2000">
              <a:solidFill>
                <a:srgbClr val="C00000"/>
              </a:solidFill>
            </a:endParaRPr>
          </a:p>
        </p:txBody>
      </p:sp>
      <p:sp>
        <p:nvSpPr>
          <p:cNvPr id="441" name="Google Shape;441;p2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sp>
        <p:nvSpPr>
          <p:cNvPr id="442" name="Google Shape;442;p23"/>
          <p:cNvSpPr/>
          <p:nvPr/>
        </p:nvSpPr>
        <p:spPr>
          <a:xfrm>
            <a:off x="11035747" y="325120"/>
            <a:ext cx="822960" cy="89408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4"/>
          <p:cNvSpPr txBox="1"/>
          <p:nvPr>
            <p:ph type="title"/>
          </p:nvPr>
        </p:nvSpPr>
        <p:spPr>
          <a:xfrm>
            <a:off x="373332" y="1100139"/>
            <a:ext cx="4949508" cy="16002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FF3300"/>
              </a:buClr>
              <a:buSzPct val="200000"/>
              <a:buFont typeface="Montserrat SemiBold"/>
              <a:buNone/>
            </a:pPr>
            <a:r>
              <a:rPr b="1" i="0" lang="en-SG" u="none" cap="none" strike="noStrike">
                <a:solidFill>
                  <a:srgbClr val="FF3300"/>
                </a:solidFill>
                <a:latin typeface="Montserrat SemiBold"/>
                <a:ea typeface="Montserrat SemiBold"/>
                <a:cs typeface="Montserrat SemiBold"/>
                <a:sym typeface="Montserrat SemiBold"/>
              </a:rPr>
              <a:t>Competitive Analysis - Search Engine Marketing</a:t>
            </a:r>
            <a:br>
              <a:rPr b="0" i="0" lang="en-SG" sz="3200" u="none" cap="none" strike="noStrike">
                <a:solidFill>
                  <a:srgbClr val="FF0000"/>
                </a:solidFill>
                <a:latin typeface="Calibri"/>
                <a:ea typeface="Calibri"/>
                <a:cs typeface="Calibri"/>
                <a:sym typeface="Calibri"/>
              </a:rPr>
            </a:br>
            <a:r>
              <a:rPr b="1" i="0" lang="en-SG" sz="2400" u="none" cap="none" strike="noStrike">
                <a:solidFill>
                  <a:schemeClr val="accent4"/>
                </a:solidFill>
                <a:latin typeface="Calibri"/>
                <a:ea typeface="Calibri"/>
                <a:cs typeface="Calibri"/>
                <a:sym typeface="Calibri"/>
              </a:rPr>
              <a:t>Analysis of Siam Kitchen &amp; Thai To Go</a:t>
            </a:r>
            <a:br>
              <a:rPr b="0" i="0" lang="en-SG" sz="2400" u="none" cap="none" strike="noStrike">
                <a:solidFill>
                  <a:schemeClr val="accent4"/>
                </a:solidFill>
                <a:latin typeface="Calibri"/>
                <a:ea typeface="Calibri"/>
                <a:cs typeface="Calibri"/>
                <a:sym typeface="Calibri"/>
              </a:rPr>
            </a:br>
            <a:r>
              <a:rPr b="1" i="0" lang="en-SG" sz="1800" u="none" cap="none" strike="noStrike">
                <a:solidFill>
                  <a:schemeClr val="accent4"/>
                </a:solidFill>
                <a:latin typeface="Calibri"/>
                <a:ea typeface="Calibri"/>
                <a:cs typeface="Calibri"/>
                <a:sym typeface="Calibri"/>
              </a:rPr>
              <a:t> </a:t>
            </a:r>
            <a:br>
              <a:rPr b="1" i="0" lang="en-SG" sz="1800" u="none" cap="none" strike="noStrike">
                <a:solidFill>
                  <a:schemeClr val="accent4"/>
                </a:solidFill>
                <a:latin typeface="Calibri"/>
                <a:ea typeface="Calibri"/>
                <a:cs typeface="Calibri"/>
                <a:sym typeface="Calibri"/>
              </a:rPr>
            </a:br>
            <a:r>
              <a:rPr b="1" i="0" lang="en-SG" sz="2000" u="none" cap="none" strike="noStrike">
                <a:solidFill>
                  <a:schemeClr val="accent4"/>
                </a:solidFill>
                <a:latin typeface="Calibri"/>
                <a:ea typeface="Calibri"/>
                <a:cs typeface="Calibri"/>
                <a:sym typeface="Calibri"/>
              </a:rPr>
              <a:t>Description </a:t>
            </a:r>
            <a:r>
              <a:rPr b="0" i="0" lang="en-SG" sz="2000" u="none" cap="none" strike="noStrike">
                <a:solidFill>
                  <a:schemeClr val="accent4"/>
                </a:solidFill>
                <a:latin typeface="Calibri"/>
                <a:ea typeface="Calibri"/>
                <a:cs typeface="Calibri"/>
                <a:sym typeface="Calibri"/>
              </a:rPr>
              <a:t>–  breakdown clearly  </a:t>
            </a:r>
            <a:endParaRPr sz="2000">
              <a:solidFill>
                <a:schemeClr val="accent4"/>
              </a:solidFill>
            </a:endParaRPr>
          </a:p>
        </p:txBody>
      </p:sp>
      <p:sp>
        <p:nvSpPr>
          <p:cNvPr id="448" name="Google Shape;448;p24"/>
          <p:cNvSpPr txBox="1"/>
          <p:nvPr>
            <p:ph idx="2" type="body"/>
          </p:nvPr>
        </p:nvSpPr>
        <p:spPr>
          <a:xfrm>
            <a:off x="5183188" y="1"/>
            <a:ext cx="6172200" cy="586105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360"/>
              <a:buNone/>
            </a:pPr>
            <a:r>
              <a:t/>
            </a:r>
            <a:endParaRPr/>
          </a:p>
        </p:txBody>
      </p:sp>
      <p:sp>
        <p:nvSpPr>
          <p:cNvPr id="449" name="Google Shape;449;p2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SG" sz="1200" u="none" cap="none" strike="noStrike">
                <a:solidFill>
                  <a:srgbClr val="171616"/>
                </a:solidFill>
                <a:latin typeface="Calibri"/>
                <a:ea typeface="Calibri"/>
                <a:cs typeface="Calibri"/>
                <a:sym typeface="Calibri"/>
              </a:rPr>
              <a:t>‹#›</a:t>
            </a:fld>
            <a:endParaRPr b="0" i="0" sz="1200" u="none" cap="none" strike="noStrike">
              <a:solidFill>
                <a:srgbClr val="171616"/>
              </a:solidFill>
              <a:latin typeface="Calibri"/>
              <a:ea typeface="Calibri"/>
              <a:cs typeface="Calibri"/>
              <a:sym typeface="Calibri"/>
            </a:endParaRPr>
          </a:p>
        </p:txBody>
      </p:sp>
      <p:pic>
        <p:nvPicPr>
          <p:cNvPr id="450" name="Google Shape;450;p24"/>
          <p:cNvPicPr preferRelativeResize="0"/>
          <p:nvPr/>
        </p:nvPicPr>
        <p:blipFill rotWithShape="1">
          <a:blip r:embed="rId3">
            <a:alphaModFix/>
          </a:blip>
          <a:srcRect b="0" l="0" r="0" t="0"/>
          <a:stretch/>
        </p:blipFill>
        <p:spPr>
          <a:xfrm>
            <a:off x="5268988" y="68358"/>
            <a:ext cx="5193498" cy="3007358"/>
          </a:xfrm>
          <a:prstGeom prst="rect">
            <a:avLst/>
          </a:prstGeom>
          <a:noFill/>
          <a:ln>
            <a:noFill/>
          </a:ln>
        </p:spPr>
      </p:pic>
      <p:pic>
        <p:nvPicPr>
          <p:cNvPr id="451" name="Google Shape;451;p24"/>
          <p:cNvPicPr preferRelativeResize="0"/>
          <p:nvPr/>
        </p:nvPicPr>
        <p:blipFill rotWithShape="1">
          <a:blip r:embed="rId4">
            <a:alphaModFix/>
          </a:blip>
          <a:srcRect b="0" l="0" r="0" t="0"/>
          <a:stretch/>
        </p:blipFill>
        <p:spPr>
          <a:xfrm>
            <a:off x="5183188" y="3005604"/>
            <a:ext cx="5157320" cy="3668291"/>
          </a:xfrm>
          <a:prstGeom prst="rect">
            <a:avLst/>
          </a:prstGeom>
          <a:noFill/>
          <a:ln>
            <a:noFill/>
          </a:ln>
        </p:spPr>
      </p:pic>
      <p:graphicFrame>
        <p:nvGraphicFramePr>
          <p:cNvPr id="452" name="Google Shape;452;p24"/>
          <p:cNvGraphicFramePr/>
          <p:nvPr/>
        </p:nvGraphicFramePr>
        <p:xfrm>
          <a:off x="5183188" y="68358"/>
          <a:ext cx="3000000" cy="3000000"/>
        </p:xfrm>
        <a:graphic>
          <a:graphicData uri="http://schemas.openxmlformats.org/drawingml/2006/table">
            <a:tbl>
              <a:tblPr bandRow="1" firstRow="1">
                <a:noFill/>
                <a:tableStyleId>{E591D171-5B51-4118-8AD9-3F4E0D9AAE8A}</a:tableStyleId>
              </a:tblPr>
              <a:tblGrid>
                <a:gridCol w="6246800"/>
              </a:tblGrid>
              <a:tr h="3030450">
                <a:tc>
                  <a:txBody>
                    <a:bodyPr/>
                    <a:lstStyle/>
                    <a:p>
                      <a:pPr indent="0" lvl="0" marL="0" marR="0" rtl="0" algn="l">
                        <a:spcBef>
                          <a:spcPts val="0"/>
                        </a:spcBef>
                        <a:spcAft>
                          <a:spcPts val="0"/>
                        </a:spcAft>
                        <a:buNone/>
                      </a:pPr>
                      <a:r>
                        <a:rPr lang="en-SG" sz="1800"/>
                        <a:t>                                             </a:t>
                      </a:r>
                      <a:r>
                        <a:rPr b="1" lang="en-SG" sz="1800"/>
                        <a:t>Sponsored</a:t>
                      </a:r>
                      <a:r>
                        <a:rPr lang="en-SG" sz="1800"/>
                        <a:t> </a:t>
                      </a:r>
                      <a:endParaRPr sz="1800"/>
                    </a:p>
                  </a:txBody>
                  <a:tcPr marT="45725" marB="45725" marR="91450" marL="91450"/>
                </a:tc>
              </a:tr>
              <a:tr h="4401425">
                <a:tc>
                  <a:txBody>
                    <a:bodyPr/>
                    <a:lstStyle/>
                    <a:p>
                      <a:pPr indent="0" lvl="0" marL="0" marR="0" rtl="0" algn="l">
                        <a:spcBef>
                          <a:spcPts val="0"/>
                        </a:spcBef>
                        <a:spcAft>
                          <a:spcPts val="0"/>
                        </a:spcAft>
                        <a:buNone/>
                      </a:pPr>
                      <a:r>
                        <a:rPr lang="en-SG" sz="1800"/>
                        <a:t>                                                    </a:t>
                      </a:r>
                      <a:r>
                        <a:rPr b="1" lang="en-SG" sz="1800"/>
                        <a:t>Organic</a:t>
                      </a:r>
                      <a:endParaRPr b="1" sz="1800"/>
                    </a:p>
                  </a:txBody>
                  <a:tcPr marT="45725" marB="45725" marR="91450" marL="91450"/>
                </a:tc>
              </a:tr>
            </a:tbl>
          </a:graphicData>
        </a:graphic>
      </p:graphicFrame>
      <p:pic>
        <p:nvPicPr>
          <p:cNvPr id="453" name="Google Shape;453;p24"/>
          <p:cNvPicPr preferRelativeResize="0"/>
          <p:nvPr/>
        </p:nvPicPr>
        <p:blipFill rotWithShape="1">
          <a:blip r:embed="rId5">
            <a:alphaModFix/>
          </a:blip>
          <a:srcRect b="0" l="0" r="0" t="0"/>
          <a:stretch/>
        </p:blipFill>
        <p:spPr>
          <a:xfrm>
            <a:off x="373332" y="3085168"/>
            <a:ext cx="4680585" cy="2775883"/>
          </a:xfrm>
          <a:prstGeom prst="rect">
            <a:avLst/>
          </a:prstGeom>
          <a:solidFill>
            <a:schemeClr val="lt1"/>
          </a:solidFill>
          <a:ln cap="flat" cmpd="sng" w="19050">
            <a:solidFill>
              <a:schemeClr val="accent1"/>
            </a:solidFill>
            <a:prstDash val="solid"/>
            <a:round/>
            <a:headEnd len="sm" w="sm" type="none"/>
            <a:tailEnd len="sm" w="sm" type="none"/>
          </a:ln>
        </p:spPr>
      </p:pic>
      <p:sp>
        <p:nvSpPr>
          <p:cNvPr id="454" name="Google Shape;454;p24"/>
          <p:cNvSpPr/>
          <p:nvPr/>
        </p:nvSpPr>
        <p:spPr>
          <a:xfrm>
            <a:off x="4290287" y="2326639"/>
            <a:ext cx="802366" cy="373700"/>
          </a:xfrm>
          <a:prstGeom prst="right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pSp>
        <p:nvGrpSpPr>
          <p:cNvPr id="459" name="Google Shape;459;p25"/>
          <p:cNvGrpSpPr/>
          <p:nvPr/>
        </p:nvGrpSpPr>
        <p:grpSpPr>
          <a:xfrm>
            <a:off x="727220" y="171998"/>
            <a:ext cx="10231500" cy="1338826"/>
            <a:chOff x="727220" y="171998"/>
            <a:chExt cx="10231500" cy="762797"/>
          </a:xfrm>
        </p:grpSpPr>
        <p:sp>
          <p:nvSpPr>
            <p:cNvPr id="460" name="Google Shape;460;p25"/>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Competitive Analysis - Search Engine Marketing</a:t>
              </a:r>
              <a:endParaRPr b="0" i="0" sz="1400" u="none" cap="none" strike="noStrike">
                <a:solidFill>
                  <a:srgbClr val="000000"/>
                </a:solidFill>
                <a:latin typeface="Arial"/>
                <a:ea typeface="Arial"/>
                <a:cs typeface="Arial"/>
                <a:sym typeface="Arial"/>
              </a:endParaRPr>
            </a:p>
          </p:txBody>
        </p:sp>
        <p:cxnSp>
          <p:nvCxnSpPr>
            <p:cNvPr id="461" name="Google Shape;461;p2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62" name="Google Shape;462;p2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463" name="Google Shape;463;p25"/>
          <p:cNvSpPr txBox="1"/>
          <p:nvPr>
            <p:ph type="title"/>
          </p:nvPr>
        </p:nvSpPr>
        <p:spPr>
          <a:xfrm>
            <a:off x="838200" y="365125"/>
            <a:ext cx="10515600" cy="1061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3200"/>
              <a:buFont typeface="Corbel"/>
              <a:buNone/>
            </a:pPr>
            <a:br>
              <a:rPr lang="en-SG" sz="3200">
                <a:solidFill>
                  <a:schemeClr val="accent2"/>
                </a:solidFill>
              </a:rPr>
            </a:br>
            <a:r>
              <a:rPr lang="en-SG" sz="3200">
                <a:solidFill>
                  <a:srgbClr val="000000"/>
                </a:solidFill>
              </a:rPr>
              <a:t> </a:t>
            </a:r>
            <a:r>
              <a:rPr b="1" lang="en-SG" sz="2400">
                <a:solidFill>
                  <a:schemeClr val="accent4"/>
                </a:solidFill>
              </a:rPr>
              <a:t>The Keyword Volume of  Thai To Go much lower than Siam Kitchen’s</a:t>
            </a:r>
            <a:endParaRPr b="1" sz="2400">
              <a:solidFill>
                <a:schemeClr val="accent4"/>
              </a:solidFill>
            </a:endParaRPr>
          </a:p>
        </p:txBody>
      </p:sp>
      <p:sp>
        <p:nvSpPr>
          <p:cNvPr id="464" name="Google Shape;464;p25"/>
          <p:cNvSpPr txBox="1"/>
          <p:nvPr>
            <p:ph idx="1" type="body"/>
          </p:nvPr>
        </p:nvSpPr>
        <p:spPr>
          <a:xfrm>
            <a:off x="178750" y="1483361"/>
            <a:ext cx="5364780" cy="4693601"/>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0"/>
              </a:spcBef>
              <a:spcAft>
                <a:spcPts val="0"/>
              </a:spcAft>
              <a:buSzPts val="1760"/>
              <a:buNone/>
            </a:pPr>
            <a:r>
              <a:rPr b="1" lang="en-SG">
                <a:solidFill>
                  <a:schemeClr val="accent4"/>
                </a:solidFill>
              </a:rPr>
              <a:t>Thai To Go “10”</a:t>
            </a:r>
            <a:endParaRPr b="1">
              <a:solidFill>
                <a:schemeClr val="accent4"/>
              </a:solidFill>
            </a:endParaRPr>
          </a:p>
        </p:txBody>
      </p:sp>
      <p:sp>
        <p:nvSpPr>
          <p:cNvPr id="465" name="Google Shape;465;p25"/>
          <p:cNvSpPr txBox="1"/>
          <p:nvPr>
            <p:ph idx="2" type="body"/>
          </p:nvPr>
        </p:nvSpPr>
        <p:spPr>
          <a:xfrm>
            <a:off x="5963920" y="1512367"/>
            <a:ext cx="5647730" cy="4664594"/>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0"/>
              </a:spcBef>
              <a:spcAft>
                <a:spcPts val="0"/>
              </a:spcAft>
              <a:buSzPts val="1760"/>
              <a:buNone/>
            </a:pPr>
            <a:r>
              <a:rPr b="1" lang="en-SG">
                <a:solidFill>
                  <a:schemeClr val="accent4"/>
                </a:solidFill>
              </a:rPr>
              <a:t>SiamKitchen “2.9k”</a:t>
            </a:r>
            <a:endParaRPr b="1">
              <a:solidFill>
                <a:schemeClr val="accent4"/>
              </a:solidFill>
            </a:endParaRPr>
          </a:p>
        </p:txBody>
      </p:sp>
      <p:sp>
        <p:nvSpPr>
          <p:cNvPr id="466" name="Google Shape;466;p2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467" name="Google Shape;467;p25"/>
          <p:cNvSpPr txBox="1"/>
          <p:nvPr/>
        </p:nvSpPr>
        <p:spPr>
          <a:xfrm>
            <a:off x="2306320" y="2837029"/>
            <a:ext cx="9305330" cy="231393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rPr i="1" lang="en-SG" sz="2000">
                <a:solidFill>
                  <a:srgbClr val="191919"/>
                </a:solidFill>
                <a:latin typeface="Montserrat Medium"/>
                <a:ea typeface="Montserrat Medium"/>
                <a:cs typeface="Montserrat Medium"/>
                <a:sym typeface="Montserrat Medium"/>
              </a:rPr>
              <a:t>YY</a:t>
            </a:r>
            <a:r>
              <a:rPr i="1" lang="en-SG" sz="2000">
                <a:solidFill>
                  <a:schemeClr val="accent2"/>
                </a:solidFill>
                <a:latin typeface="Montserrat Medium"/>
                <a:ea typeface="Montserrat Medium"/>
                <a:cs typeface="Montserrat Medium"/>
                <a:sym typeface="Montserrat Medium"/>
              </a:rPr>
              <a:t>YY</a:t>
            </a:r>
            <a:endParaRPr b="0" i="1" sz="2000" u="none" cap="none" strike="noStrike">
              <a:solidFill>
                <a:schemeClr val="accent2"/>
              </a:solidFill>
              <a:latin typeface="Montserrat Medium"/>
              <a:ea typeface="Montserrat Medium"/>
              <a:cs typeface="Montserrat Medium"/>
              <a:sym typeface="Montserrat Medium"/>
            </a:endParaRPr>
          </a:p>
        </p:txBody>
      </p:sp>
      <p:pic>
        <p:nvPicPr>
          <p:cNvPr id="468" name="Google Shape;468;p25"/>
          <p:cNvPicPr preferRelativeResize="0"/>
          <p:nvPr/>
        </p:nvPicPr>
        <p:blipFill rotWithShape="1">
          <a:blip r:embed="rId3">
            <a:alphaModFix/>
          </a:blip>
          <a:srcRect b="0" l="0" r="0" t="0"/>
          <a:stretch/>
        </p:blipFill>
        <p:spPr>
          <a:xfrm>
            <a:off x="347970" y="2483732"/>
            <a:ext cx="5364780" cy="3560144"/>
          </a:xfrm>
          <a:prstGeom prst="rect">
            <a:avLst/>
          </a:prstGeom>
          <a:noFill/>
          <a:ln>
            <a:noFill/>
          </a:ln>
        </p:spPr>
      </p:pic>
      <p:pic>
        <p:nvPicPr>
          <p:cNvPr id="469" name="Google Shape;469;p25"/>
          <p:cNvPicPr preferRelativeResize="0"/>
          <p:nvPr/>
        </p:nvPicPr>
        <p:blipFill rotWithShape="1">
          <a:blip r:embed="rId4">
            <a:alphaModFix/>
          </a:blip>
          <a:srcRect b="0" l="0" r="0" t="0"/>
          <a:stretch/>
        </p:blipFill>
        <p:spPr>
          <a:xfrm>
            <a:off x="6052952" y="2401347"/>
            <a:ext cx="5397367" cy="36425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6"/>
          <p:cNvSpPr txBox="1"/>
          <p:nvPr>
            <p:ph type="title"/>
          </p:nvPr>
        </p:nvSpPr>
        <p:spPr>
          <a:xfrm>
            <a:off x="838200" y="0"/>
            <a:ext cx="10134600" cy="115824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1400"/>
              <a:buFont typeface="Arial"/>
              <a:buNone/>
            </a:pPr>
            <a:br>
              <a:rPr b="0" i="0" lang="en-SG" sz="1400" u="none" cap="none" strike="noStrike">
                <a:solidFill>
                  <a:srgbClr val="000000"/>
                </a:solidFill>
                <a:latin typeface="Arial"/>
                <a:ea typeface="Arial"/>
                <a:cs typeface="Arial"/>
                <a:sym typeface="Arial"/>
              </a:rPr>
            </a:br>
            <a:r>
              <a:rPr b="1" i="0" lang="en-SG" sz="2400" u="none" cap="none" strike="noStrike">
                <a:solidFill>
                  <a:srgbClr val="FF0000"/>
                </a:solidFill>
                <a:latin typeface="Arial"/>
                <a:ea typeface="Arial"/>
                <a:cs typeface="Arial"/>
                <a:sym typeface="Arial"/>
              </a:rPr>
              <a:t>Summary</a:t>
            </a:r>
            <a:endParaRPr b="1" sz="2400">
              <a:solidFill>
                <a:srgbClr val="FF0000"/>
              </a:solidFill>
            </a:endParaRPr>
          </a:p>
        </p:txBody>
      </p:sp>
      <p:sp>
        <p:nvSpPr>
          <p:cNvPr id="475" name="Google Shape;475;p26"/>
          <p:cNvSpPr txBox="1"/>
          <p:nvPr>
            <p:ph idx="1" type="body"/>
          </p:nvPr>
        </p:nvSpPr>
        <p:spPr>
          <a:xfrm>
            <a:off x="645160" y="1253331"/>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0" lvl="0" marL="114300" rtl="0" algn="l">
              <a:lnSpc>
                <a:spcPct val="90000"/>
              </a:lnSpc>
              <a:spcBef>
                <a:spcPts val="0"/>
              </a:spcBef>
              <a:spcAft>
                <a:spcPts val="0"/>
              </a:spcAft>
              <a:buSzPct val="79999"/>
              <a:buNone/>
            </a:pPr>
            <a:r>
              <a:rPr b="1" lang="en-SG" sz="2600">
                <a:solidFill>
                  <a:srgbClr val="525B13"/>
                </a:solidFill>
                <a:latin typeface="Calibri"/>
                <a:ea typeface="Calibri"/>
                <a:cs typeface="Calibri"/>
                <a:sym typeface="Calibri"/>
              </a:rPr>
              <a:t>The Keywords are very important and will affect the restaurant's appearance rate when customers use Google to search for restaurant recommendations.</a:t>
            </a:r>
            <a:endParaRPr/>
          </a:p>
          <a:p>
            <a:pPr indent="0" lvl="0" marL="114300" rtl="0" algn="l">
              <a:lnSpc>
                <a:spcPct val="90000"/>
              </a:lnSpc>
              <a:spcBef>
                <a:spcPts val="0"/>
              </a:spcBef>
              <a:spcAft>
                <a:spcPts val="0"/>
              </a:spcAft>
              <a:buSzPct val="79999"/>
              <a:buNone/>
            </a:pPr>
            <a:r>
              <a:t/>
            </a:r>
            <a:endParaRPr b="1" sz="2600">
              <a:solidFill>
                <a:srgbClr val="525B13"/>
              </a:solidFill>
              <a:latin typeface="Calibri"/>
              <a:ea typeface="Calibri"/>
              <a:cs typeface="Calibri"/>
              <a:sym typeface="Calibri"/>
            </a:endParaRPr>
          </a:p>
          <a:p>
            <a:pPr indent="0" lvl="0" marL="114300" rtl="0" algn="l">
              <a:lnSpc>
                <a:spcPct val="90000"/>
              </a:lnSpc>
              <a:spcBef>
                <a:spcPts val="0"/>
              </a:spcBef>
              <a:spcAft>
                <a:spcPts val="0"/>
              </a:spcAft>
              <a:buSzPct val="79999"/>
              <a:buNone/>
            </a:pPr>
            <a:r>
              <a:rPr b="1" lang="en-SG" sz="2600">
                <a:solidFill>
                  <a:srgbClr val="525B13"/>
                </a:solidFill>
                <a:latin typeface="Calibri"/>
                <a:ea typeface="Calibri"/>
                <a:cs typeface="Calibri"/>
                <a:sym typeface="Calibri"/>
              </a:rPr>
              <a:t>---Through analyzing Semrush data, Thai to Go only has 10 keyword searches in Singapore, which is much lower than the other two competitors (Siam Kitchen has 2.9k keyword searches, and Jai Thai has the highest keyword search volume of 3.6k)</a:t>
            </a:r>
            <a:endParaRPr/>
          </a:p>
          <a:p>
            <a:pPr indent="0" lvl="0" marL="114300" rtl="0" algn="l">
              <a:lnSpc>
                <a:spcPct val="90000"/>
              </a:lnSpc>
              <a:spcBef>
                <a:spcPts val="0"/>
              </a:spcBef>
              <a:spcAft>
                <a:spcPts val="0"/>
              </a:spcAft>
              <a:buSzPct val="79999"/>
              <a:buNone/>
            </a:pPr>
            <a:r>
              <a:t/>
            </a:r>
            <a:endParaRPr b="1" sz="2600">
              <a:solidFill>
                <a:schemeClr val="accent1"/>
              </a:solidFill>
              <a:latin typeface="Calibri"/>
              <a:ea typeface="Calibri"/>
              <a:cs typeface="Calibri"/>
              <a:sym typeface="Calibri"/>
            </a:endParaRPr>
          </a:p>
          <a:p>
            <a:pPr indent="0" lvl="0" marL="114300" rtl="0" algn="l">
              <a:lnSpc>
                <a:spcPct val="90000"/>
              </a:lnSpc>
              <a:spcBef>
                <a:spcPts val="0"/>
              </a:spcBef>
              <a:spcAft>
                <a:spcPts val="0"/>
              </a:spcAft>
              <a:buSzPct val="79999"/>
              <a:buNone/>
            </a:pPr>
            <a:r>
              <a:rPr b="1" lang="en-SG" sz="2600">
                <a:solidFill>
                  <a:srgbClr val="0070C0"/>
                </a:solidFill>
                <a:latin typeface="Calibri"/>
                <a:ea typeface="Calibri"/>
                <a:cs typeface="Calibri"/>
                <a:sym typeface="Calibri"/>
              </a:rPr>
              <a:t>---Thai To Go can improve its keyword strategy by focusing on specific, less competitive long-tail keywords </a:t>
            </a:r>
            <a:r>
              <a:rPr lang="en-SG" sz="2600">
                <a:solidFill>
                  <a:srgbClr val="0070C0"/>
                </a:solidFill>
                <a:latin typeface="Calibri"/>
                <a:ea typeface="Calibri"/>
                <a:cs typeface="Calibri"/>
                <a:sym typeface="Calibri"/>
              </a:rPr>
              <a:t>(such as “Halal Thai food delivery Singapore") and naturally weave keywords into the content to ensure it is relevant and valuable to readers. Use location-based keywords such as "halal Thai restaurant near Eunos MRT station" to attract local traffic. And optimize Google My Business profile with accurate information and keywords.</a:t>
            </a:r>
            <a:endParaRPr/>
          </a:p>
          <a:p>
            <a:pPr indent="-79502" lvl="0" marL="228600" rtl="0" algn="l">
              <a:lnSpc>
                <a:spcPct val="90000"/>
              </a:lnSpc>
              <a:spcBef>
                <a:spcPts val="1400"/>
              </a:spcBef>
              <a:spcAft>
                <a:spcPts val="0"/>
              </a:spcAft>
              <a:buSzPct val="80000"/>
              <a:buNone/>
            </a:pPr>
            <a:r>
              <a:t/>
            </a:r>
            <a:endParaRPr/>
          </a:p>
        </p:txBody>
      </p:sp>
      <p:sp>
        <p:nvSpPr>
          <p:cNvPr id="476" name="Google Shape;476;p2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sp>
        <p:nvSpPr>
          <p:cNvPr id="477" name="Google Shape;477;p26"/>
          <p:cNvSpPr/>
          <p:nvPr/>
        </p:nvSpPr>
        <p:spPr>
          <a:xfrm>
            <a:off x="11035747" y="338931"/>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740ba676fe_0_20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483" name="Google Shape;483;g2740ba676fe_0_207"/>
          <p:cNvSpPr txBox="1"/>
          <p:nvPr/>
        </p:nvSpPr>
        <p:spPr>
          <a:xfrm>
            <a:off x="54525" y="874799"/>
            <a:ext cx="11958726" cy="58630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t/>
            </a:r>
            <a:endParaRPr b="0" i="1" sz="18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1800" u="none" cap="none" strike="noStrike">
              <a:solidFill>
                <a:srgbClr val="191919"/>
              </a:solidFill>
              <a:latin typeface="Montserrat Medium"/>
              <a:ea typeface="Montserrat Medium"/>
              <a:cs typeface="Montserrat Medium"/>
              <a:sym typeface="Montserrat Medium"/>
            </a:endParaRPr>
          </a:p>
        </p:txBody>
      </p:sp>
      <p:graphicFrame>
        <p:nvGraphicFramePr>
          <p:cNvPr id="484" name="Google Shape;484;g2740ba676fe_0_207"/>
          <p:cNvGraphicFramePr/>
          <p:nvPr/>
        </p:nvGraphicFramePr>
        <p:xfrm>
          <a:off x="178749" y="727459"/>
          <a:ext cx="3000000" cy="3000000"/>
        </p:xfrm>
        <a:graphic>
          <a:graphicData uri="http://schemas.openxmlformats.org/drawingml/2006/table">
            <a:tbl>
              <a:tblPr>
                <a:noFill/>
                <a:tableStyleId>{E591D171-5B51-4118-8AD9-3F4E0D9AAE8A}</a:tableStyleId>
              </a:tblPr>
              <a:tblGrid>
                <a:gridCol w="1149725"/>
                <a:gridCol w="4598825"/>
                <a:gridCol w="5457925"/>
              </a:tblGrid>
              <a:tr h="744250">
                <a:tc rowSpan="2">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t>High Impact</a:t>
                      </a:r>
                      <a:endParaRPr sz="2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i="1" lang="en-SG" sz="2000" u="none" cap="none" strike="noStrike">
                          <a:solidFill>
                            <a:srgbClr val="000000"/>
                          </a:solidFill>
                        </a:rPr>
                        <a:t>Costly to execute but potentially high impact, </a:t>
                      </a:r>
                      <a:r>
                        <a:rPr b="1" i="1" lang="en-SG" sz="2000" u="none" cap="none" strike="noStrike">
                          <a:solidFill>
                            <a:srgbClr val="000000"/>
                          </a:solidFill>
                        </a:rPr>
                        <a:t>medium priority</a:t>
                      </a:r>
                      <a:endParaRPr b="1" i="1" sz="2000" u="none" cap="none" strike="noStrike">
                        <a:solidFill>
                          <a:srgbClr val="00000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i="1" lang="en-SG" sz="2000" u="none" cap="none" strike="noStrike">
                          <a:solidFill>
                            <a:schemeClr val="accent4"/>
                          </a:solidFill>
                        </a:rPr>
                        <a:t>Easy to execute and high impact, must be done,</a:t>
                      </a:r>
                      <a:r>
                        <a:rPr b="1" i="1" lang="en-SG" sz="2000" u="none" cap="none" strike="noStrike">
                          <a:solidFill>
                            <a:schemeClr val="accent4"/>
                          </a:solidFill>
                        </a:rPr>
                        <a:t> Top priority</a:t>
                      </a:r>
                      <a:endParaRPr b="1" i="1" sz="2000" u="none" cap="none" strike="noStrike">
                        <a:solidFill>
                          <a:schemeClr val="accent4"/>
                        </a:solidFill>
                      </a:endParaRPr>
                    </a:p>
                  </a:txBody>
                  <a:tcPr marT="91425" marB="91425" marR="91425" marL="91425">
                    <a:solidFill>
                      <a:srgbClr val="F6F6D9"/>
                    </a:solidFill>
                  </a:tcPr>
                </a:tc>
              </a:tr>
              <a:tr h="2175575">
                <a:tc vMerge="1"/>
                <a:tc>
                  <a:txBody>
                    <a:bodyPr/>
                    <a:lstStyle/>
                    <a:p>
                      <a:pPr indent="0" lvl="0" marL="127000" marR="0" rtl="0" algn="l">
                        <a:lnSpc>
                          <a:spcPct val="100000"/>
                        </a:lnSpc>
                        <a:spcBef>
                          <a:spcPts val="0"/>
                        </a:spcBef>
                        <a:spcAft>
                          <a:spcPts val="0"/>
                        </a:spcAft>
                        <a:buClr>
                          <a:srgbClr val="000000"/>
                        </a:buClr>
                        <a:buSzPts val="1600"/>
                        <a:buFont typeface="Arial"/>
                        <a:buNone/>
                      </a:pPr>
                      <a:r>
                        <a:rPr b="0" i="0" lang="en-SG" sz="2000" u="none" cap="none" strike="noStrike">
                          <a:solidFill>
                            <a:srgbClr val="525B13"/>
                          </a:solidFill>
                        </a:rPr>
                        <a:t>---Instagram Influencer Partnerships -----Leverages influencers to expand reach and build credibility.</a:t>
                      </a:r>
                      <a:endParaRPr/>
                    </a:p>
                    <a:p>
                      <a:pPr indent="0" lvl="0" marL="127000" marR="0" rtl="0" algn="l">
                        <a:lnSpc>
                          <a:spcPct val="100000"/>
                        </a:lnSpc>
                        <a:spcBef>
                          <a:spcPts val="0"/>
                        </a:spcBef>
                        <a:spcAft>
                          <a:spcPts val="0"/>
                        </a:spcAft>
                        <a:buClr>
                          <a:srgbClr val="000000"/>
                        </a:buClr>
                        <a:buSzPts val="1600"/>
                        <a:buFont typeface="Arial"/>
                        <a:buNone/>
                      </a:pPr>
                      <a:r>
                        <a:rPr b="0" i="0" lang="en-SG" sz="2000" u="none" cap="none" strike="noStrike">
                          <a:solidFill>
                            <a:srgbClr val="525B13"/>
                          </a:solidFill>
                        </a:rPr>
                        <a:t>---Potentially high, if content goes viral, but with the right influencers, costly and time-consuming to manage partnerships.</a:t>
                      </a:r>
                      <a:endParaRPr b="0" i="0" sz="2000" u="none" cap="none" strike="noStrike">
                        <a:solidFill>
                          <a:srgbClr val="525B13"/>
                        </a:solidFill>
                      </a:endParaRPr>
                    </a:p>
                  </a:txBody>
                  <a:tcPr marT="91425" marB="91425" marR="91425" marL="91425"/>
                </a:tc>
                <a:tc>
                  <a:txBody>
                    <a:bodyPr/>
                    <a:lstStyle/>
                    <a:p>
                      <a:pPr indent="0" lvl="0" marL="127000" marR="0" rtl="0" algn="l">
                        <a:lnSpc>
                          <a:spcPct val="100000"/>
                        </a:lnSpc>
                        <a:spcBef>
                          <a:spcPts val="0"/>
                        </a:spcBef>
                        <a:spcAft>
                          <a:spcPts val="0"/>
                        </a:spcAft>
                        <a:buClr>
                          <a:srgbClr val="000000"/>
                        </a:buClr>
                        <a:buSzPts val="1600"/>
                        <a:buFont typeface="Arial"/>
                        <a:buNone/>
                      </a:pPr>
                      <a:r>
                        <a:rPr b="1" i="0" lang="en-SG" sz="1800" u="none" cap="none" strike="noStrike">
                          <a:solidFill>
                            <a:srgbClr val="C00000"/>
                          </a:solidFill>
                        </a:rPr>
                        <a:t>---Website and Landing Page, Google Ads, Instagram Ads, Facebook Ads</a:t>
                      </a:r>
                      <a:endParaRPr/>
                    </a:p>
                    <a:p>
                      <a:pPr indent="0" lvl="0" marL="127000" marR="0" rtl="0" algn="l">
                        <a:lnSpc>
                          <a:spcPct val="100000"/>
                        </a:lnSpc>
                        <a:spcBef>
                          <a:spcPts val="0"/>
                        </a:spcBef>
                        <a:spcAft>
                          <a:spcPts val="0"/>
                        </a:spcAft>
                        <a:buClr>
                          <a:srgbClr val="000000"/>
                        </a:buClr>
                        <a:buSzPts val="1600"/>
                        <a:buFont typeface="Arial"/>
                        <a:buNone/>
                      </a:pPr>
                      <a:r>
                        <a:t/>
                      </a:r>
                      <a:endParaRPr b="1" i="0" sz="1800" u="none" cap="none" strike="noStrike">
                        <a:solidFill>
                          <a:srgbClr val="C00000"/>
                        </a:solidFill>
                      </a:endParaRPr>
                    </a:p>
                    <a:p>
                      <a:pPr indent="0" lvl="0" marL="127000" marR="0" rtl="0" algn="l">
                        <a:lnSpc>
                          <a:spcPct val="100000"/>
                        </a:lnSpc>
                        <a:spcBef>
                          <a:spcPts val="0"/>
                        </a:spcBef>
                        <a:spcAft>
                          <a:spcPts val="0"/>
                        </a:spcAft>
                        <a:buClr>
                          <a:srgbClr val="000000"/>
                        </a:buClr>
                        <a:buSzPts val="1600"/>
                        <a:buFont typeface="Arial"/>
                        <a:buNone/>
                      </a:pPr>
                      <a:r>
                        <a:rPr b="1" i="0" lang="en-SG" sz="1800" u="none" cap="none" strike="noStrike">
                          <a:solidFill>
                            <a:srgbClr val="C00000"/>
                          </a:solidFill>
                        </a:rPr>
                        <a:t>---Essential for online presence, credibility, and converting visitors into customers, High impact, as it directly influences customer decisions</a:t>
                      </a:r>
                      <a:endParaRPr b="1" i="0" sz="1800" u="none" cap="none" strike="noStrike">
                        <a:solidFill>
                          <a:srgbClr val="C00000"/>
                        </a:solidFill>
                      </a:endParaRPr>
                    </a:p>
                  </a:txBody>
                  <a:tcPr marT="91425" marB="91425" marR="91425" marL="91425">
                    <a:solidFill>
                      <a:srgbClr val="F6F6D9"/>
                    </a:solidFill>
                  </a:tcPr>
                </a:tc>
              </a:tr>
              <a:tr h="744250">
                <a:tc rowSpan="2">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t>Low Impact</a:t>
                      </a:r>
                      <a:endParaRPr sz="2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i="1" lang="en-SG" sz="2000" u="none" cap="none" strike="noStrike">
                          <a:solidFill>
                            <a:srgbClr val="0070C0"/>
                          </a:solidFill>
                        </a:rPr>
                        <a:t>Costly to execute with low returns, </a:t>
                      </a:r>
                      <a:r>
                        <a:rPr b="1" i="1" lang="en-SG" sz="2000" u="none" cap="none" strike="noStrike">
                          <a:solidFill>
                            <a:srgbClr val="0070C0"/>
                          </a:solidFill>
                        </a:rPr>
                        <a:t>do not execute</a:t>
                      </a:r>
                      <a:endParaRPr sz="2000" u="none" cap="none" strike="noStrike">
                        <a:solidFill>
                          <a:srgbClr val="0070C0"/>
                        </a:solidFill>
                      </a:endParaRPr>
                    </a:p>
                  </a:txBody>
                  <a:tcPr marT="91425" marB="91425" marR="91425" marL="91425">
                    <a:solidFill>
                      <a:srgbClr val="F6F6D9"/>
                    </a:solidFill>
                  </a:tcPr>
                </a:tc>
                <a:tc>
                  <a:txBody>
                    <a:bodyPr/>
                    <a:lstStyle/>
                    <a:p>
                      <a:pPr indent="0" lvl="0" marL="0" marR="0" rtl="0" algn="l">
                        <a:lnSpc>
                          <a:spcPct val="100000"/>
                        </a:lnSpc>
                        <a:spcBef>
                          <a:spcPts val="0"/>
                        </a:spcBef>
                        <a:spcAft>
                          <a:spcPts val="0"/>
                        </a:spcAft>
                        <a:buClr>
                          <a:srgbClr val="000000"/>
                        </a:buClr>
                        <a:buSzPts val="2000"/>
                        <a:buFont typeface="Arial"/>
                        <a:buNone/>
                      </a:pPr>
                      <a:r>
                        <a:rPr i="1" lang="en-SG" sz="2000" u="none" cap="none" strike="noStrike">
                          <a:solidFill>
                            <a:srgbClr val="000000"/>
                          </a:solidFill>
                        </a:rPr>
                        <a:t>Easy to execute but not much impact on marketing results, </a:t>
                      </a:r>
                      <a:r>
                        <a:rPr b="1" i="1" lang="en-SG" sz="2000" u="none" cap="none" strike="noStrike">
                          <a:solidFill>
                            <a:srgbClr val="000000"/>
                          </a:solidFill>
                        </a:rPr>
                        <a:t>low priority</a:t>
                      </a:r>
                      <a:endParaRPr sz="2000" u="none" cap="none" strike="noStrike">
                        <a:solidFill>
                          <a:srgbClr val="000000"/>
                        </a:solidFill>
                      </a:endParaRPr>
                    </a:p>
                  </a:txBody>
                  <a:tcPr marT="91425" marB="91425" marR="91425" marL="91425"/>
                </a:tc>
              </a:tr>
              <a:tr h="1459900">
                <a:tc vMerge="1"/>
                <a:tc>
                  <a:txBody>
                    <a:bodyPr/>
                    <a:lstStyle/>
                    <a:p>
                      <a:pPr indent="0" lvl="0" marL="127000" marR="0" rtl="0" algn="l">
                        <a:lnSpc>
                          <a:spcPct val="100000"/>
                        </a:lnSpc>
                        <a:spcBef>
                          <a:spcPts val="0"/>
                        </a:spcBef>
                        <a:spcAft>
                          <a:spcPts val="0"/>
                        </a:spcAft>
                        <a:buClr>
                          <a:srgbClr val="000000"/>
                        </a:buClr>
                        <a:buSzPts val="1600"/>
                        <a:buFont typeface="Arial"/>
                        <a:buNone/>
                      </a:pPr>
                      <a:r>
                        <a:rPr b="1" i="0" lang="en-SG" sz="1800" u="none" cap="none" strike="noStrike">
                          <a:solidFill>
                            <a:srgbClr val="C00000"/>
                          </a:solidFill>
                        </a:rPr>
                        <a:t>---Expensive Offline Advertising (e.g., Billboards, TV ads)</a:t>
                      </a:r>
                      <a:endParaRPr/>
                    </a:p>
                    <a:p>
                      <a:pPr indent="0" lvl="0" marL="127000" marR="0" rtl="0" algn="l">
                        <a:lnSpc>
                          <a:spcPct val="100000"/>
                        </a:lnSpc>
                        <a:spcBef>
                          <a:spcPts val="0"/>
                        </a:spcBef>
                        <a:spcAft>
                          <a:spcPts val="0"/>
                        </a:spcAft>
                        <a:buClr>
                          <a:srgbClr val="000000"/>
                        </a:buClr>
                        <a:buSzPts val="1600"/>
                        <a:buFont typeface="Arial"/>
                        <a:buNone/>
                      </a:pPr>
                      <a:r>
                        <a:rPr b="1" i="0" lang="en-SG" sz="1800" u="none" cap="none" strike="noStrike">
                          <a:solidFill>
                            <a:srgbClr val="C00000"/>
                          </a:solidFill>
                        </a:rPr>
                        <a:t>---High costs with low returns for a local restaurant, as it may not reach the target audience effectively.</a:t>
                      </a:r>
                      <a:endParaRPr b="1" i="0" sz="1800" u="none" cap="none" strike="noStrike">
                        <a:solidFill>
                          <a:srgbClr val="C00000"/>
                        </a:solidFill>
                      </a:endParaRPr>
                    </a:p>
                  </a:txBody>
                  <a:tcPr marT="91425" marB="91425" marR="91425" marL="91425">
                    <a:solidFill>
                      <a:srgbClr val="F6F6D9"/>
                    </a:solidFill>
                  </a:tcPr>
                </a:tc>
                <a:tc>
                  <a:txBody>
                    <a:bodyPr/>
                    <a:lstStyle/>
                    <a:p>
                      <a:pPr indent="0" lvl="0" marL="127000" marR="0" rtl="0" algn="l">
                        <a:lnSpc>
                          <a:spcPct val="100000"/>
                        </a:lnSpc>
                        <a:spcBef>
                          <a:spcPts val="0"/>
                        </a:spcBef>
                        <a:spcAft>
                          <a:spcPts val="0"/>
                        </a:spcAft>
                        <a:buClr>
                          <a:srgbClr val="000000"/>
                        </a:buClr>
                        <a:buSzPts val="1600"/>
                        <a:buFont typeface="Arial"/>
                        <a:buNone/>
                      </a:pPr>
                      <a:r>
                        <a:rPr b="0" i="0" lang="en-SG" sz="1800" u="none" cap="none" strike="noStrike">
                          <a:solidFill>
                            <a:srgbClr val="525B13"/>
                          </a:solidFill>
                        </a:rPr>
                        <a:t>---Twitter Campaigns and LinkedIn Ads, Not as visually driven and lower engagement for food businesses. especially on LinkedIn the Platform not ideal for restaurant marketing. Easy to execute but not impactful</a:t>
                      </a:r>
                      <a:r>
                        <a:rPr b="1" i="0" lang="en-SG" sz="1800" u="none" cap="none" strike="noStrike">
                          <a:solidFill>
                            <a:srgbClr val="525B13"/>
                          </a:solidFill>
                        </a:rPr>
                        <a:t>. </a:t>
                      </a:r>
                      <a:endParaRPr b="1" i="0" sz="1800" u="none" cap="none" strike="noStrike">
                        <a:solidFill>
                          <a:srgbClr val="525B13"/>
                        </a:solidFill>
                      </a:endParaRPr>
                    </a:p>
                  </a:txBody>
                  <a:tcPr marT="91425" marB="91425" marR="91425" marL="91425"/>
                </a:tc>
              </a:tr>
              <a:tr h="590175">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solidFill>
                            <a:srgbClr val="0070C0"/>
                          </a:solidFill>
                        </a:rPr>
                        <a:t>High Cost to Execute</a:t>
                      </a:r>
                      <a:endParaRPr sz="2000" u="none" cap="none" strike="noStrike">
                        <a:solidFill>
                          <a:srgbClr val="0070C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solidFill>
                            <a:srgbClr val="000000"/>
                          </a:solidFill>
                        </a:rPr>
                        <a:t>Low Cost to Execute</a:t>
                      </a:r>
                      <a:endParaRPr sz="2000" u="none" cap="none" strike="noStrike">
                        <a:solidFill>
                          <a:srgbClr val="000000"/>
                        </a:solidFill>
                      </a:endParaRPr>
                    </a:p>
                  </a:txBody>
                  <a:tcPr marT="91425" marB="91425" marR="91425" marL="91425"/>
                </a:tc>
              </a:tr>
            </a:tbl>
          </a:graphicData>
        </a:graphic>
      </p:graphicFrame>
      <p:sp>
        <p:nvSpPr>
          <p:cNvPr id="485" name="Google Shape;485;g2740ba676fe_0_207"/>
          <p:cNvSpPr txBox="1"/>
          <p:nvPr/>
        </p:nvSpPr>
        <p:spPr>
          <a:xfrm>
            <a:off x="457200" y="243840"/>
            <a:ext cx="580136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Marketing Prioritization</a:t>
            </a:r>
            <a:endParaRPr b="0" i="0" sz="1400" u="none" cap="none" strike="noStrike">
              <a:solidFill>
                <a:srgbClr val="000000"/>
              </a:solidFill>
              <a:latin typeface="Arial"/>
              <a:ea typeface="Arial"/>
              <a:cs typeface="Arial"/>
              <a:sym typeface="Arial"/>
            </a:endParaRPr>
          </a:p>
        </p:txBody>
      </p:sp>
      <p:sp>
        <p:nvSpPr>
          <p:cNvPr id="486" name="Google Shape;486;g2740ba676fe_0_207"/>
          <p:cNvSpPr/>
          <p:nvPr/>
        </p:nvSpPr>
        <p:spPr>
          <a:xfrm>
            <a:off x="10578547" y="874799"/>
            <a:ext cx="914400" cy="771121"/>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g273f00a8ea7_0_19"/>
          <p:cNvGrpSpPr/>
          <p:nvPr/>
        </p:nvGrpSpPr>
        <p:grpSpPr>
          <a:xfrm>
            <a:off x="588900" y="307881"/>
            <a:ext cx="10231500" cy="762797"/>
            <a:chOff x="727220" y="171998"/>
            <a:chExt cx="10231500" cy="762797"/>
          </a:xfrm>
        </p:grpSpPr>
        <p:sp>
          <p:nvSpPr>
            <p:cNvPr id="121" name="Google Shape;121;g273f00a8ea7_0_19"/>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Core Services &amp; Persona</a:t>
              </a:r>
              <a:endParaRPr b="0" i="0" sz="1400" u="none" cap="none" strike="noStrike">
                <a:solidFill>
                  <a:srgbClr val="000000"/>
                </a:solidFill>
                <a:latin typeface="Arial"/>
                <a:ea typeface="Arial"/>
                <a:cs typeface="Arial"/>
                <a:sym typeface="Arial"/>
              </a:endParaRPr>
            </a:p>
          </p:txBody>
        </p:sp>
        <p:cxnSp>
          <p:nvCxnSpPr>
            <p:cNvPr id="122" name="Google Shape;122;g273f00a8ea7_0_1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23" name="Google Shape;123;g273f00a8ea7_0_1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24" name="Google Shape;124;g273f00a8ea7_0_1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125" name="Google Shape;125;g273f00a8ea7_0_19"/>
          <p:cNvSpPr txBox="1"/>
          <p:nvPr/>
        </p:nvSpPr>
        <p:spPr>
          <a:xfrm>
            <a:off x="342560" y="1491241"/>
            <a:ext cx="11183700" cy="50550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90000"/>
              </a:lnSpc>
              <a:spcBef>
                <a:spcPts val="0"/>
              </a:spcBef>
              <a:spcAft>
                <a:spcPts val="0"/>
              </a:spcAft>
              <a:buClr>
                <a:srgbClr val="000000"/>
              </a:buClr>
              <a:buSzPts val="2400"/>
              <a:buFont typeface="Arial"/>
              <a:buChar char="•"/>
            </a:pPr>
            <a:r>
              <a:rPr b="1" i="0" lang="en-SG" sz="2400" u="none" cap="none" strike="noStrike">
                <a:solidFill>
                  <a:schemeClr val="accent4"/>
                </a:solidFill>
                <a:latin typeface="Montserrat Medium"/>
                <a:ea typeface="Montserrat Medium"/>
                <a:cs typeface="Montserrat Medium"/>
                <a:sym typeface="Montserrat Medium"/>
              </a:rPr>
              <a:t>#1 - Island-wide Delivery </a:t>
            </a:r>
            <a:endParaRPr/>
          </a:p>
          <a:p>
            <a:pPr indent="0" lvl="0" marL="914400" marR="0" rtl="0" algn="l">
              <a:lnSpc>
                <a:spcPct val="90000"/>
              </a:lnSpc>
              <a:spcBef>
                <a:spcPts val="0"/>
              </a:spcBef>
              <a:spcAft>
                <a:spcPts val="0"/>
              </a:spcAft>
              <a:buClr>
                <a:srgbClr val="000000"/>
              </a:buClr>
              <a:buSzPts val="2400"/>
              <a:buFont typeface="Arial"/>
              <a:buNone/>
            </a:pPr>
            <a:r>
              <a:rPr b="0" i="0" lang="en-SG" sz="2400" u="none" cap="none" strike="noStrike">
                <a:solidFill>
                  <a:schemeClr val="dk2"/>
                </a:solidFill>
                <a:latin typeface="Montserrat Medium"/>
                <a:ea typeface="Montserrat Medium"/>
                <a:cs typeface="Montserrat Medium"/>
                <a:sym typeface="Montserrat Medium"/>
              </a:rPr>
              <a:t>The restaurant offers delivery across the entire island, ensuring that customers from any location can enjoy their meals.</a:t>
            </a:r>
            <a:endParaRPr b="0" i="0" sz="2400" u="none" cap="none" strike="noStrike">
              <a:solidFill>
                <a:schemeClr val="dk2"/>
              </a:solidFill>
              <a:latin typeface="Montserrat Medium"/>
              <a:ea typeface="Montserrat Medium"/>
              <a:cs typeface="Montserrat Medium"/>
              <a:sym typeface="Montserrat Medium"/>
            </a:endParaRPr>
          </a:p>
          <a:p>
            <a:pPr indent="-228600" lvl="0" marL="457200" marR="0" rtl="0" algn="l">
              <a:lnSpc>
                <a:spcPct val="90000"/>
              </a:lnSpc>
              <a:spcBef>
                <a:spcPts val="0"/>
              </a:spcBef>
              <a:spcAft>
                <a:spcPts val="0"/>
              </a:spcAft>
              <a:buClr>
                <a:srgbClr val="191919"/>
              </a:buClr>
              <a:buSzPts val="2400"/>
              <a:buFont typeface="Montserrat Medium"/>
              <a:buNone/>
            </a:pPr>
            <a:r>
              <a:t/>
            </a:r>
            <a:endParaRPr b="0" i="0" sz="2400" u="none" cap="none" strike="noStrike">
              <a:solidFill>
                <a:schemeClr val="dk2"/>
              </a:solidFill>
              <a:latin typeface="Montserrat Medium"/>
              <a:ea typeface="Montserrat Medium"/>
              <a:cs typeface="Montserrat Medium"/>
              <a:sym typeface="Montserrat Medium"/>
            </a:endParaRPr>
          </a:p>
          <a:p>
            <a:pPr indent="-381000" lvl="0" marL="457200" marR="0" rtl="0" algn="l">
              <a:lnSpc>
                <a:spcPct val="90000"/>
              </a:lnSpc>
              <a:spcBef>
                <a:spcPts val="0"/>
              </a:spcBef>
              <a:spcAft>
                <a:spcPts val="0"/>
              </a:spcAft>
              <a:buClr>
                <a:srgbClr val="191919"/>
              </a:buClr>
              <a:buSzPts val="2400"/>
              <a:buFont typeface="Montserrat Medium"/>
              <a:buChar char="•"/>
            </a:pPr>
            <a:r>
              <a:rPr b="1" i="0" lang="en-SG" sz="2400" u="none" cap="none" strike="noStrike">
                <a:solidFill>
                  <a:schemeClr val="accent4"/>
                </a:solidFill>
                <a:latin typeface="Montserrat Medium"/>
                <a:ea typeface="Montserrat Medium"/>
                <a:cs typeface="Montserrat Medium"/>
                <a:sym typeface="Montserrat Medium"/>
              </a:rPr>
              <a:t>#2 - Dine-in</a:t>
            </a:r>
            <a:endParaRPr/>
          </a:p>
          <a:p>
            <a:pPr indent="0" lvl="0" marL="76200" marR="0" rtl="0" algn="l">
              <a:lnSpc>
                <a:spcPct val="90000"/>
              </a:lnSpc>
              <a:spcBef>
                <a:spcPts val="0"/>
              </a:spcBef>
              <a:spcAft>
                <a:spcPts val="0"/>
              </a:spcAft>
              <a:buNone/>
            </a:pPr>
            <a:r>
              <a:rPr b="0" i="0" lang="en-SG" sz="2400" u="none" cap="none" strike="noStrike">
                <a:solidFill>
                  <a:srgbClr val="0070C0"/>
                </a:solidFill>
                <a:latin typeface="Montserrat Medium"/>
                <a:ea typeface="Montserrat Medium"/>
                <a:cs typeface="Montserrat Medium"/>
                <a:sym typeface="Montserrat Medium"/>
              </a:rPr>
              <a:t>         </a:t>
            </a:r>
            <a:r>
              <a:rPr b="0" i="0" lang="en-SG" sz="2400" u="none" cap="none" strike="noStrike">
                <a:solidFill>
                  <a:schemeClr val="dk2"/>
                </a:solidFill>
                <a:latin typeface="Montserrat Medium"/>
                <a:ea typeface="Montserrat Medium"/>
                <a:cs typeface="Montserrat Medium"/>
                <a:sym typeface="Montserrat Medium"/>
              </a:rPr>
              <a:t>The restaurant provides seating for customers who prefer to   enjoy their meals on-site</a:t>
            </a:r>
            <a:r>
              <a:rPr b="0" i="0" lang="en-SG" sz="2400" u="none" cap="none" strike="noStrike">
                <a:solidFill>
                  <a:srgbClr val="000000"/>
                </a:solidFill>
                <a:latin typeface="Montserrat Medium"/>
                <a:ea typeface="Montserrat Medium"/>
                <a:cs typeface="Montserrat Medium"/>
                <a:sym typeface="Montserrat Medium"/>
              </a:rPr>
              <a:t>.</a:t>
            </a:r>
            <a:endParaRPr/>
          </a:p>
          <a:p>
            <a:pPr indent="-228600" lvl="0" marL="457200" marR="0" rtl="0" algn="l">
              <a:lnSpc>
                <a:spcPct val="90000"/>
              </a:lnSpc>
              <a:spcBef>
                <a:spcPts val="0"/>
              </a:spcBef>
              <a:spcAft>
                <a:spcPts val="0"/>
              </a:spcAft>
              <a:buClr>
                <a:srgbClr val="191919"/>
              </a:buClr>
              <a:buSzPts val="2400"/>
              <a:buFont typeface="Montserrat Medium"/>
              <a:buNone/>
            </a:pPr>
            <a:r>
              <a:t/>
            </a:r>
            <a:endParaRPr b="0" i="0" sz="2400" u="none" cap="none" strike="noStrike">
              <a:solidFill>
                <a:srgbClr val="000000"/>
              </a:solidFill>
              <a:latin typeface="Montserrat Medium"/>
              <a:ea typeface="Montserrat Medium"/>
              <a:cs typeface="Montserrat Medium"/>
              <a:sym typeface="Montserrat Medium"/>
            </a:endParaRPr>
          </a:p>
          <a:p>
            <a:pPr indent="-381000" lvl="0" marL="457200" marR="0" rtl="0" algn="l">
              <a:lnSpc>
                <a:spcPct val="90000"/>
              </a:lnSpc>
              <a:spcBef>
                <a:spcPts val="0"/>
              </a:spcBef>
              <a:spcAft>
                <a:spcPts val="0"/>
              </a:spcAft>
              <a:buClr>
                <a:srgbClr val="191919"/>
              </a:buClr>
              <a:buSzPts val="2400"/>
              <a:buFont typeface="Montserrat Medium"/>
              <a:buChar char="•"/>
            </a:pPr>
            <a:r>
              <a:rPr b="1" i="0" lang="en-SG" sz="2400" u="none" cap="none" strike="noStrike">
                <a:solidFill>
                  <a:schemeClr val="accent4"/>
                </a:solidFill>
                <a:latin typeface="Montserrat Medium"/>
                <a:ea typeface="Montserrat Medium"/>
                <a:cs typeface="Montserrat Medium"/>
                <a:sym typeface="Montserrat Medium"/>
              </a:rPr>
              <a:t>#3 - In-Restaurant Catering</a:t>
            </a:r>
            <a:endParaRPr b="1" i="0" sz="2400" u="none" cap="none" strike="noStrike">
              <a:solidFill>
                <a:schemeClr val="accent4"/>
              </a:solidFill>
              <a:latin typeface="Montserrat Medium"/>
              <a:ea typeface="Montserrat Medium"/>
              <a:cs typeface="Montserrat Medium"/>
              <a:sym typeface="Montserrat Medium"/>
            </a:endParaRPr>
          </a:p>
          <a:p>
            <a:pPr indent="0" lvl="1" marL="533400" marR="0" rtl="0" algn="l">
              <a:lnSpc>
                <a:spcPct val="90000"/>
              </a:lnSpc>
              <a:spcBef>
                <a:spcPts val="0"/>
              </a:spcBef>
              <a:spcAft>
                <a:spcPts val="0"/>
              </a:spcAft>
              <a:buNone/>
            </a:pPr>
            <a:r>
              <a:rPr b="0" i="0" lang="en-SG" sz="2400" u="none" cap="none" strike="noStrike">
                <a:solidFill>
                  <a:schemeClr val="dk2"/>
                </a:solidFill>
                <a:latin typeface="Montserrat Medium"/>
                <a:ea typeface="Montserrat Medium"/>
                <a:cs typeface="Montserrat Medium"/>
                <a:sym typeface="Montserrat Medium"/>
              </a:rPr>
              <a:t>Customers interested in hosting a 20-40 pax gatherings or event at the restaurant.</a:t>
            </a:r>
            <a:endParaRPr b="0" i="0" sz="2400" u="none" cap="none" strike="noStrike">
              <a:solidFill>
                <a:schemeClr val="dk2"/>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400"/>
              <a:buFont typeface="Arial"/>
              <a:buNone/>
            </a:pPr>
            <a:r>
              <a:t/>
            </a:r>
            <a:endParaRPr b="0" i="0" sz="2400" u="none" cap="none" strike="noStrike">
              <a:solidFill>
                <a:srgbClr val="191919"/>
              </a:solidFill>
              <a:latin typeface="Montserrat Medium"/>
              <a:ea typeface="Montserrat Medium"/>
              <a:cs typeface="Montserrat Medium"/>
              <a:sym typeface="Montserrat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7"/>
          <p:cNvSpPr txBox="1"/>
          <p:nvPr>
            <p:ph type="title"/>
          </p:nvPr>
        </p:nvSpPr>
        <p:spPr>
          <a:xfrm>
            <a:off x="817880" y="-41054"/>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600"/>
              <a:buFont typeface="Corbel"/>
              <a:buNone/>
            </a:pPr>
            <a:r>
              <a:rPr b="1" lang="en-SG" sz="3600">
                <a:solidFill>
                  <a:srgbClr val="0070C0"/>
                </a:solidFill>
              </a:rPr>
              <a:t>Customer Journey</a:t>
            </a:r>
            <a:endParaRPr b="1" sz="3600">
              <a:solidFill>
                <a:srgbClr val="0070C0"/>
              </a:solidFill>
            </a:endParaRPr>
          </a:p>
        </p:txBody>
      </p:sp>
      <p:sp>
        <p:nvSpPr>
          <p:cNvPr id="492" name="Google Shape;492;p27"/>
          <p:cNvSpPr txBox="1"/>
          <p:nvPr>
            <p:ph idx="1" type="body"/>
          </p:nvPr>
        </p:nvSpPr>
        <p:spPr>
          <a:xfrm>
            <a:off x="685800" y="1214120"/>
            <a:ext cx="9872871" cy="4038600"/>
          </a:xfrm>
          <a:prstGeom prst="rect">
            <a:avLst/>
          </a:prstGeom>
          <a:noFill/>
          <a:ln>
            <a:noFill/>
          </a:ln>
        </p:spPr>
        <p:txBody>
          <a:bodyPr anchorCtr="0" anchor="t" bIns="45700" lIns="91425" spcFirstLastPara="1" rIns="91425" wrap="square" tIns="45700">
            <a:normAutofit lnSpcReduction="10000"/>
          </a:bodyPr>
          <a:lstStyle/>
          <a:p>
            <a:pPr indent="0" lvl="0" marL="45720" marR="0" rtl="0" algn="l">
              <a:lnSpc>
                <a:spcPct val="90000"/>
              </a:lnSpc>
              <a:spcBef>
                <a:spcPts val="0"/>
              </a:spcBef>
              <a:spcAft>
                <a:spcPts val="0"/>
              </a:spcAft>
              <a:buClr>
                <a:srgbClr val="A6B727"/>
              </a:buClr>
              <a:buSzPts val="1760"/>
              <a:buFont typeface="Corbel"/>
              <a:buNone/>
            </a:pPr>
            <a:r>
              <a:rPr b="1" i="0" lang="en-SG" sz="2200" u="none" cap="none" strike="noStrike">
                <a:solidFill>
                  <a:srgbClr val="525B13"/>
                </a:solidFill>
                <a:latin typeface="Arial"/>
                <a:ea typeface="Arial"/>
                <a:cs typeface="Arial"/>
                <a:sym typeface="Arial"/>
              </a:rPr>
              <a:t>Awareness:  </a:t>
            </a:r>
            <a:r>
              <a:rPr b="0" i="0" lang="en-SG" sz="2200" u="none" cap="none" strike="noStrike">
                <a:solidFill>
                  <a:srgbClr val="525B13"/>
                </a:solidFill>
                <a:latin typeface="Arial"/>
                <a:ea typeface="Arial"/>
                <a:cs typeface="Arial"/>
                <a:sym typeface="Arial"/>
              </a:rPr>
              <a:t>Aliyah’s  journey with the brand starts when she discovers it through social media posts, Google ads, or SEO </a:t>
            </a:r>
            <a:r>
              <a:rPr lang="en-SG">
                <a:solidFill>
                  <a:srgbClr val="525B13"/>
                </a:solidFill>
                <a:latin typeface="Arial"/>
                <a:ea typeface="Arial"/>
                <a:cs typeface="Arial"/>
                <a:sym typeface="Arial"/>
              </a:rPr>
              <a:t>, </a:t>
            </a:r>
            <a:r>
              <a:rPr b="0" i="0" lang="en-SG" sz="2200" u="none" cap="none" strike="noStrike">
                <a:solidFill>
                  <a:srgbClr val="525B13"/>
                </a:solidFill>
                <a:latin typeface="Arial"/>
                <a:ea typeface="Arial"/>
                <a:cs typeface="Arial"/>
                <a:sym typeface="Arial"/>
              </a:rPr>
              <a:t>searches like "Halal Thai Food Delivery Singapore." </a:t>
            </a:r>
            <a:endParaRPr/>
          </a:p>
          <a:p>
            <a:pPr indent="0" lvl="0" marL="45720" marR="0" rtl="0" algn="l">
              <a:lnSpc>
                <a:spcPct val="90000"/>
              </a:lnSpc>
              <a:spcBef>
                <a:spcPts val="2400"/>
              </a:spcBef>
              <a:spcAft>
                <a:spcPts val="0"/>
              </a:spcAft>
              <a:buClr>
                <a:srgbClr val="A6B727"/>
              </a:buClr>
              <a:buSzPts val="1760"/>
              <a:buFont typeface="Corbel"/>
              <a:buNone/>
            </a:pPr>
            <a:r>
              <a:rPr b="1" i="0" lang="en-SG" sz="2200" u="none" cap="none" strike="noStrike">
                <a:solidFill>
                  <a:srgbClr val="525B13"/>
                </a:solidFill>
                <a:latin typeface="Arial"/>
                <a:ea typeface="Arial"/>
                <a:cs typeface="Arial"/>
                <a:sym typeface="Arial"/>
              </a:rPr>
              <a:t>Consideration:  </a:t>
            </a:r>
            <a:r>
              <a:rPr b="0" i="0" lang="en-SG" sz="2200" u="none" cap="none" strike="noStrike">
                <a:solidFill>
                  <a:srgbClr val="525B13"/>
                </a:solidFill>
                <a:latin typeface="Arial"/>
                <a:ea typeface="Arial"/>
                <a:cs typeface="Arial"/>
                <a:sym typeface="Arial"/>
              </a:rPr>
              <a:t>She interacts with the brand through the website, email marketing, or retargeting ads, and might even visit the restaurant. </a:t>
            </a:r>
            <a:endParaRPr/>
          </a:p>
          <a:p>
            <a:pPr indent="0" lvl="0" marL="45720" marR="0" rtl="0" algn="l">
              <a:lnSpc>
                <a:spcPct val="90000"/>
              </a:lnSpc>
              <a:spcBef>
                <a:spcPts val="2400"/>
              </a:spcBef>
              <a:spcAft>
                <a:spcPts val="0"/>
              </a:spcAft>
              <a:buClr>
                <a:srgbClr val="A6B727"/>
              </a:buClr>
              <a:buSzPts val="1920"/>
              <a:buFont typeface="Corbel"/>
              <a:buNone/>
            </a:pPr>
            <a:r>
              <a:rPr b="1" i="0" lang="en-SG" sz="2400" u="none" cap="none" strike="noStrike">
                <a:solidFill>
                  <a:srgbClr val="525B13"/>
                </a:solidFill>
                <a:latin typeface="Arial"/>
                <a:ea typeface="Arial"/>
                <a:cs typeface="Arial"/>
                <a:sym typeface="Arial"/>
              </a:rPr>
              <a:t>Decision:  </a:t>
            </a:r>
            <a:r>
              <a:rPr b="0" i="0" lang="en-SG" sz="2200" u="none" cap="none" strike="noStrike">
                <a:solidFill>
                  <a:srgbClr val="525B13"/>
                </a:solidFill>
                <a:latin typeface="Arial"/>
                <a:ea typeface="Arial"/>
                <a:cs typeface="Arial"/>
                <a:sym typeface="Arial"/>
              </a:rPr>
              <a:t>She completes her order through a user-friendly online system, social media, or WhatsApp. </a:t>
            </a:r>
            <a:endParaRPr/>
          </a:p>
          <a:p>
            <a:pPr indent="0" lvl="0" marL="45720" marR="0" rtl="0" algn="l">
              <a:lnSpc>
                <a:spcPct val="90000"/>
              </a:lnSpc>
              <a:spcBef>
                <a:spcPts val="2400"/>
              </a:spcBef>
              <a:spcAft>
                <a:spcPts val="0"/>
              </a:spcAft>
              <a:buClr>
                <a:srgbClr val="A6B727"/>
              </a:buClr>
              <a:buSzPts val="1760"/>
              <a:buFont typeface="Corbel"/>
              <a:buNone/>
            </a:pPr>
            <a:r>
              <a:rPr b="0" i="0" lang="en-SG" sz="2200" u="none" cap="none" strike="noStrike">
                <a:solidFill>
                  <a:srgbClr val="525B13"/>
                </a:solidFill>
                <a:latin typeface="Arial"/>
                <a:ea typeface="Arial"/>
                <a:cs typeface="Arial"/>
                <a:sym typeface="Arial"/>
              </a:rPr>
              <a:t>Throughout this journey, the marketing materials will address her needs by promoting affordable family meals, fast </a:t>
            </a:r>
            <a:r>
              <a:rPr lang="en-SG">
                <a:solidFill>
                  <a:srgbClr val="525B13"/>
                </a:solidFill>
                <a:latin typeface="Arial"/>
                <a:ea typeface="Arial"/>
                <a:cs typeface="Arial"/>
                <a:sym typeface="Arial"/>
              </a:rPr>
              <a:t>delivery</a:t>
            </a:r>
            <a:r>
              <a:rPr b="0" i="0" lang="en-SG" sz="2200" u="none" cap="none" strike="noStrike">
                <a:solidFill>
                  <a:srgbClr val="525B13"/>
                </a:solidFill>
                <a:latin typeface="Arial"/>
                <a:ea typeface="Arial"/>
                <a:cs typeface="Arial"/>
                <a:sym typeface="Arial"/>
              </a:rPr>
              <a:t>,  halal certification, </a:t>
            </a:r>
            <a:r>
              <a:rPr lang="en-SG">
                <a:solidFill>
                  <a:srgbClr val="525B13"/>
                </a:solidFill>
                <a:latin typeface="Arial"/>
                <a:ea typeface="Arial"/>
                <a:cs typeface="Arial"/>
                <a:sym typeface="Arial"/>
              </a:rPr>
              <a:t>and </a:t>
            </a:r>
            <a:r>
              <a:rPr b="0" i="0" lang="en-SG" sz="2200" u="none" cap="none" strike="noStrike">
                <a:solidFill>
                  <a:srgbClr val="525B13"/>
                </a:solidFill>
                <a:latin typeface="Arial"/>
                <a:ea typeface="Arial"/>
                <a:cs typeface="Arial"/>
                <a:sym typeface="Arial"/>
              </a:rPr>
              <a:t>how easy it is to order.</a:t>
            </a:r>
            <a:endParaRPr b="0" i="0" sz="2000" u="none" cap="none" strike="noStrike">
              <a:solidFill>
                <a:srgbClr val="525B13"/>
              </a:solidFill>
              <a:latin typeface="Corbel"/>
              <a:ea typeface="Corbel"/>
              <a:cs typeface="Corbel"/>
              <a:sym typeface="Corbel"/>
            </a:endParaRPr>
          </a:p>
          <a:p>
            <a:pPr indent="-71120" lvl="0" marL="228600" rtl="0" algn="l">
              <a:lnSpc>
                <a:spcPct val="90000"/>
              </a:lnSpc>
              <a:spcBef>
                <a:spcPts val="2600"/>
              </a:spcBef>
              <a:spcAft>
                <a:spcPts val="0"/>
              </a:spcAft>
              <a:buSzPts val="1760"/>
              <a:buNone/>
            </a:pPr>
            <a:r>
              <a:t/>
            </a:r>
            <a:endParaRPr/>
          </a:p>
        </p:txBody>
      </p:sp>
      <p:sp>
        <p:nvSpPr>
          <p:cNvPr id="493" name="Google Shape;493;p2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A6B727"/>
              </a:buClr>
              <a:buSzPts val="1200"/>
              <a:buFont typeface="Corbel"/>
              <a:buNone/>
            </a:pPr>
            <a:fld id="{00000000-1234-1234-1234-123412341234}" type="slidenum">
              <a:rPr b="0" i="0" lang="en-SG" sz="1200" u="none" cap="none" strike="noStrike">
                <a:solidFill>
                  <a:srgbClr val="A6B727"/>
                </a:solidFill>
                <a:latin typeface="Corbel"/>
                <a:ea typeface="Corbel"/>
                <a:cs typeface="Corbel"/>
                <a:sym typeface="Corbel"/>
              </a:rPr>
              <a:t>‹#›</a:t>
            </a:fld>
            <a:endParaRPr b="0" i="0" sz="1200" u="none" cap="none" strike="noStrike">
              <a:solidFill>
                <a:srgbClr val="A6B727"/>
              </a:solidFill>
              <a:latin typeface="Corbel"/>
              <a:ea typeface="Corbel"/>
              <a:cs typeface="Corbel"/>
              <a:sym typeface="Corbel"/>
            </a:endParaRPr>
          </a:p>
        </p:txBody>
      </p:sp>
      <p:sp>
        <p:nvSpPr>
          <p:cNvPr id="494" name="Google Shape;494;p27"/>
          <p:cNvSpPr/>
          <p:nvPr/>
        </p:nvSpPr>
        <p:spPr>
          <a:xfrm>
            <a:off x="10916920" y="400906"/>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2740ba676fe_0_219"/>
          <p:cNvSpPr txBox="1"/>
          <p:nvPr/>
        </p:nvSpPr>
        <p:spPr>
          <a:xfrm>
            <a:off x="1005840" y="904240"/>
            <a:ext cx="10682010" cy="486460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graphicFrame>
        <p:nvGraphicFramePr>
          <p:cNvPr id="500" name="Google Shape;500;g2740ba676fe_0_219"/>
          <p:cNvGraphicFramePr/>
          <p:nvPr/>
        </p:nvGraphicFramePr>
        <p:xfrm>
          <a:off x="274320" y="722048"/>
          <a:ext cx="3000000" cy="3000000"/>
        </p:xfrm>
        <a:graphic>
          <a:graphicData uri="http://schemas.openxmlformats.org/drawingml/2006/table">
            <a:tbl>
              <a:tblPr>
                <a:noFill/>
                <a:tableStyleId>{E591D171-5B51-4118-8AD9-3F4E0D9AAE8A}</a:tableStyleId>
              </a:tblPr>
              <a:tblGrid>
                <a:gridCol w="2100850"/>
                <a:gridCol w="2169475"/>
                <a:gridCol w="7352700"/>
              </a:tblGrid>
              <a:tr h="72705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80807"/>
                          </a:solidFill>
                        </a:rPr>
                        <a:t>Customer Lifecycle Stage</a:t>
                      </a:r>
                      <a:endParaRPr b="1" sz="1600" u="none" cap="none" strike="noStrike">
                        <a:solidFill>
                          <a:srgbClr val="080807"/>
                        </a:solidFill>
                      </a:endParaRPr>
                    </a:p>
                  </a:txBody>
                  <a:tcPr marT="91425" marB="91425" marR="91425" marL="91425">
                    <a:lnR cap="flat" cmpd="sng" w="9525">
                      <a:solidFill>
                        <a:srgbClr val="9E9E9E"/>
                      </a:solidFill>
                      <a:prstDash val="solid"/>
                      <a:round/>
                      <a:headEnd len="sm" w="sm" type="none"/>
                      <a:tailEnd len="sm" w="sm" type="none"/>
                    </a:lnR>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80807"/>
                          </a:solidFill>
                        </a:rPr>
                        <a:t>Digital Marketing Channels </a:t>
                      </a:r>
                      <a:endParaRPr b="1" sz="1600" u="none" cap="none" strike="noStrike">
                        <a:solidFill>
                          <a:srgbClr val="080807"/>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80807"/>
                          </a:solidFill>
                        </a:rPr>
                        <a:t>Content Ideas</a:t>
                      </a:r>
                      <a:endParaRPr b="1" sz="1600" u="none" cap="none" strike="noStrike">
                        <a:solidFill>
                          <a:srgbClr val="080807"/>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80807"/>
                          </a:solidFill>
                        </a:rPr>
                        <a:t>(Copywritten titles)</a:t>
                      </a:r>
                      <a:endParaRPr b="1" sz="1600" u="none" cap="none" strike="noStrike">
                        <a:solidFill>
                          <a:srgbClr val="080807"/>
                        </a:solidFill>
                      </a:endParaRPr>
                    </a:p>
                  </a:txBody>
                  <a:tcPr marT="91425" marB="91425" marR="91425" marL="91425">
                    <a:lnL cap="flat" cmpd="sng" w="9525">
                      <a:solidFill>
                        <a:srgbClr val="9E9E9E"/>
                      </a:solidFill>
                      <a:prstDash val="solid"/>
                      <a:round/>
                      <a:headEnd len="sm" w="sm" type="none"/>
                      <a:tailEnd len="sm" w="sm" type="none"/>
                    </a:lnL>
                    <a:solidFill>
                      <a:srgbClr val="F6F6D9"/>
                    </a:solidFill>
                  </a:tcPr>
                </a:tc>
              </a:tr>
              <a:tr h="1696825">
                <a:tc>
                  <a:txBody>
                    <a:bodyPr/>
                    <a:lstStyle/>
                    <a:p>
                      <a:pPr indent="0" lvl="0" marL="0" marR="0" rtl="0" algn="l">
                        <a:lnSpc>
                          <a:spcPct val="100000"/>
                        </a:lnSpc>
                        <a:spcBef>
                          <a:spcPts val="0"/>
                        </a:spcBef>
                        <a:spcAft>
                          <a:spcPts val="0"/>
                        </a:spcAft>
                        <a:buClr>
                          <a:srgbClr val="000000"/>
                        </a:buClr>
                        <a:buSzPts val="1400"/>
                        <a:buFont typeface="Arial"/>
                        <a:buNone/>
                      </a:pPr>
                      <a:r>
                        <a:rPr b="1" i="1" lang="en-SG" sz="1600" u="none" cap="none" strike="noStrike">
                          <a:solidFill>
                            <a:schemeClr val="dk1"/>
                          </a:solidFill>
                        </a:rPr>
                        <a:t>Awareness</a:t>
                      </a:r>
                      <a:endParaRPr b="1" i="1" sz="1600" u="none" cap="none" strike="noStrike">
                        <a:solidFill>
                          <a:schemeClr val="dk1"/>
                        </a:solidFill>
                      </a:endParaRPr>
                    </a:p>
                  </a:txBody>
                  <a:tcPr marT="91425" marB="91425" marR="91425" marL="91425">
                    <a:lnR cap="flat" cmpd="sng" w="9525">
                      <a:solidFill>
                        <a:srgbClr val="9E9E9E"/>
                      </a:solidFill>
                      <a:prstDash val="solid"/>
                      <a:round/>
                      <a:headEnd len="sm" w="sm" type="none"/>
                      <a:tailEnd len="sm" w="sm" type="none"/>
                    </a:lnR>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i="1" lang="en-SG" sz="1600" u="none" cap="none" strike="noStrike">
                          <a:solidFill>
                            <a:srgbClr val="0070C0"/>
                          </a:solidFill>
                        </a:rPr>
                        <a:t>Social Media (Instagram, Facebook) </a:t>
                      </a:r>
                      <a:endParaRPr/>
                    </a:p>
                    <a:p>
                      <a:pPr indent="0" lvl="0" marL="0" marR="0" rtl="0" algn="l">
                        <a:lnSpc>
                          <a:spcPct val="100000"/>
                        </a:lnSpc>
                        <a:spcBef>
                          <a:spcPts val="0"/>
                        </a:spcBef>
                        <a:spcAft>
                          <a:spcPts val="0"/>
                        </a:spcAft>
                        <a:buClr>
                          <a:srgbClr val="000000"/>
                        </a:buClr>
                        <a:buSzPts val="1400"/>
                        <a:buFont typeface="Arial"/>
                        <a:buNone/>
                      </a:pPr>
                      <a:r>
                        <a:t/>
                      </a:r>
                      <a:endParaRPr b="1" i="1" sz="1600" u="none" cap="none" strike="noStrike">
                        <a:solidFill>
                          <a:srgbClr val="0070C0"/>
                        </a:solidFill>
                      </a:endParaRPr>
                    </a:p>
                    <a:p>
                      <a:pPr indent="0" lvl="0" marL="0" marR="0" rtl="0" algn="l">
                        <a:lnSpc>
                          <a:spcPct val="100000"/>
                        </a:lnSpc>
                        <a:spcBef>
                          <a:spcPts val="0"/>
                        </a:spcBef>
                        <a:spcAft>
                          <a:spcPts val="0"/>
                        </a:spcAft>
                        <a:buClr>
                          <a:srgbClr val="000000"/>
                        </a:buClr>
                        <a:buSzPts val="1400"/>
                        <a:buFont typeface="Arial"/>
                        <a:buNone/>
                      </a:pPr>
                      <a:r>
                        <a:rPr b="1" i="1" lang="en-SG" sz="1600" u="none" cap="none" strike="noStrike">
                          <a:solidFill>
                            <a:srgbClr val="0070C0"/>
                          </a:solidFill>
                        </a:rPr>
                        <a:t>Google Ads</a:t>
                      </a:r>
                      <a:endParaRPr/>
                    </a:p>
                    <a:p>
                      <a:pPr indent="0" lvl="0" marL="0" marR="0" rtl="0" algn="l">
                        <a:lnSpc>
                          <a:spcPct val="100000"/>
                        </a:lnSpc>
                        <a:spcBef>
                          <a:spcPts val="0"/>
                        </a:spcBef>
                        <a:spcAft>
                          <a:spcPts val="0"/>
                        </a:spcAft>
                        <a:buClr>
                          <a:srgbClr val="000000"/>
                        </a:buClr>
                        <a:buSzPts val="1400"/>
                        <a:buFont typeface="Arial"/>
                        <a:buNone/>
                      </a:pPr>
                      <a:r>
                        <a:rPr b="1" i="1" lang="en-SG" sz="1600" u="none" cap="none" strike="noStrike">
                          <a:solidFill>
                            <a:srgbClr val="0070C0"/>
                          </a:solidFill>
                        </a:rPr>
                        <a:t>SEO/SEM	</a:t>
                      </a:r>
                      <a:endParaRPr b="1" i="1" sz="1600" u="none" cap="none" strike="noStrike">
                        <a:solidFill>
                          <a:srgbClr val="0070C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i="1" lang="en-SG" sz="1600" u="none" cap="none" strike="noStrike">
                          <a:solidFill>
                            <a:srgbClr val="525B13"/>
                          </a:solidFill>
                        </a:rPr>
                        <a:t>--- "Searching for Halal Thai Food Near Me? Discover Thai To Go!"</a:t>
                      </a:r>
                      <a:endParaRPr/>
                    </a:p>
                    <a:p>
                      <a:pPr indent="0" lvl="0" marL="0" marR="0" rtl="0" algn="l">
                        <a:lnSpc>
                          <a:spcPct val="100000"/>
                        </a:lnSpc>
                        <a:spcBef>
                          <a:spcPts val="0"/>
                        </a:spcBef>
                        <a:spcAft>
                          <a:spcPts val="0"/>
                        </a:spcAft>
                        <a:buClr>
                          <a:srgbClr val="000000"/>
                        </a:buClr>
                        <a:buSzPts val="1400"/>
                        <a:buFont typeface="Arial"/>
                        <a:buNone/>
                      </a:pPr>
                      <a:r>
                        <a:rPr b="1" i="1" lang="en-SG" sz="1600" u="none" cap="none" strike="noStrike">
                          <a:solidFill>
                            <a:srgbClr val="525B13"/>
                          </a:solidFill>
                        </a:rPr>
                        <a:t>---"Searching for Authentic Halal Thai Food? Start Here!“</a:t>
                      </a:r>
                      <a:endParaRPr/>
                    </a:p>
                    <a:p>
                      <a:pPr indent="0" lvl="0" marL="0" marR="0" rtl="0" algn="l">
                        <a:lnSpc>
                          <a:spcPct val="100000"/>
                        </a:lnSpc>
                        <a:spcBef>
                          <a:spcPts val="0"/>
                        </a:spcBef>
                        <a:spcAft>
                          <a:spcPts val="0"/>
                        </a:spcAft>
                        <a:buClr>
                          <a:srgbClr val="000000"/>
                        </a:buClr>
                        <a:buSzPts val="1400"/>
                        <a:buFont typeface="Arial"/>
                        <a:buNone/>
                      </a:pPr>
                      <a:r>
                        <a:rPr b="1" i="1" lang="en-SG" sz="1600" u="none" cap="none" strike="noStrike">
                          <a:solidFill>
                            <a:srgbClr val="525B13"/>
                          </a:solidFill>
                        </a:rPr>
                        <a:t>--- "Halal Thai Food Delivery – Convenient, Delicious, and Right to Your Doorstep"</a:t>
                      </a:r>
                      <a:endParaRPr b="1" i="1" sz="1600" u="none" cap="none" strike="noStrike">
                        <a:solidFill>
                          <a:srgbClr val="525B13"/>
                        </a:solidFill>
                      </a:endParaRPr>
                    </a:p>
                  </a:txBody>
                  <a:tcPr marT="91425" marB="91425" marR="91425" marL="91425">
                    <a:lnL cap="flat" cmpd="sng" w="9525">
                      <a:solidFill>
                        <a:srgbClr val="9E9E9E"/>
                      </a:solidFill>
                      <a:prstDash val="solid"/>
                      <a:round/>
                      <a:headEnd len="sm" w="sm" type="none"/>
                      <a:tailEnd len="sm" w="sm" type="none"/>
                    </a:lnL>
                  </a:tcPr>
                </a:tc>
              </a:tr>
              <a:tr h="2199600">
                <a:tc>
                  <a:txBody>
                    <a:bodyPr/>
                    <a:lstStyle/>
                    <a:p>
                      <a:pPr indent="0" lvl="0" marL="0" marR="0" rtl="0" algn="l">
                        <a:lnSpc>
                          <a:spcPct val="100000"/>
                        </a:lnSpc>
                        <a:spcBef>
                          <a:spcPts val="0"/>
                        </a:spcBef>
                        <a:spcAft>
                          <a:spcPts val="0"/>
                        </a:spcAft>
                        <a:buClr>
                          <a:srgbClr val="000000"/>
                        </a:buClr>
                        <a:buSzPts val="1400"/>
                        <a:buFont typeface="Arial"/>
                        <a:buNone/>
                      </a:pPr>
                      <a:r>
                        <a:rPr b="1" i="1" lang="en-SG" sz="1600" u="none" cap="none" strike="noStrike">
                          <a:solidFill>
                            <a:schemeClr val="dk1"/>
                          </a:solidFill>
                        </a:rPr>
                        <a:t>Consideration</a:t>
                      </a:r>
                      <a:endParaRPr b="1" i="1" sz="16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1" i="1" sz="1600" u="none" cap="none" strike="noStrike">
                        <a:solidFill>
                          <a:schemeClr val="dk1"/>
                        </a:solidFill>
                      </a:endParaRPr>
                    </a:p>
                  </a:txBody>
                  <a:tcPr marT="91425" marB="91425" marR="91425" marL="91425">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Website</a:t>
                      </a:r>
                      <a:endParaRPr b="1" sz="1600" u="none" cap="none" strike="noStrike">
                        <a:solidFill>
                          <a:srgbClr val="0070C0"/>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Email</a:t>
                      </a:r>
                      <a:endParaRPr b="1" sz="1600" u="none" cap="none" strike="noStrike">
                        <a:solidFill>
                          <a:srgbClr val="0070C0"/>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Remarketing</a:t>
                      </a:r>
                      <a:endParaRPr b="1" sz="1600" u="none" cap="none" strike="noStrike">
                        <a:solidFill>
                          <a:srgbClr val="0070C0"/>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Restaurant  Visit</a:t>
                      </a:r>
                      <a:endParaRPr b="1" sz="1600" u="none" cap="none" strike="noStrike">
                        <a:solidFill>
                          <a:srgbClr val="0070C0"/>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---"Enjoy 10% off your first order. Click to learn more!“</a:t>
                      </a:r>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525B13"/>
                          </a:solidFill>
                        </a:rPr>
                        <a:t>---"Enjoy a Family Feast at Thai To Go! Get 10% off on your next order with this code.”</a:t>
                      </a:r>
                      <a:endParaRPr/>
                    </a:p>
                    <a:p>
                      <a:pPr indent="0" lvl="0" marL="0" marR="0" rtl="0" algn="l">
                        <a:lnSpc>
                          <a:spcPct val="100000"/>
                        </a:lnSpc>
                        <a:spcBef>
                          <a:spcPts val="0"/>
                        </a:spcBef>
                        <a:spcAft>
                          <a:spcPts val="0"/>
                        </a:spcAft>
                        <a:buClr>
                          <a:srgbClr val="000000"/>
                        </a:buClr>
                        <a:buSzPts val="1400"/>
                        <a:buFont typeface="Arial"/>
                        <a:buNone/>
                      </a:pPr>
                      <a:r>
                        <a:rPr b="1" lang="en-SG" sz="1600">
                          <a:solidFill>
                            <a:srgbClr val="525B13"/>
                          </a:solidFill>
                        </a:rPr>
                        <a:t>---"Missed out on our delicious Thai dishes? Come back and enjoy 10% off your next meal!“</a:t>
                      </a:r>
                      <a:endParaRPr/>
                    </a:p>
                    <a:p>
                      <a:pPr indent="0" lvl="0" marL="0" marR="0" rtl="0" algn="l">
                        <a:lnSpc>
                          <a:spcPct val="100000"/>
                        </a:lnSpc>
                        <a:spcBef>
                          <a:spcPts val="0"/>
                        </a:spcBef>
                        <a:spcAft>
                          <a:spcPts val="0"/>
                        </a:spcAft>
                        <a:buClr>
                          <a:srgbClr val="000000"/>
                        </a:buClr>
                        <a:buSzPts val="1600"/>
                        <a:buFont typeface="Arial"/>
                        <a:buNone/>
                      </a:pPr>
                      <a:r>
                        <a:rPr b="1" i="0" lang="en-SG" sz="1600" u="none" cap="none" strike="noStrike">
                          <a:solidFill>
                            <a:srgbClr val="525B13"/>
                          </a:solidFill>
                          <a:latin typeface="Arial"/>
                          <a:ea typeface="Arial"/>
                          <a:cs typeface="Arial"/>
                          <a:sym typeface="Arial"/>
                        </a:rPr>
                        <a:t>---"Visit us today and enjoy a free dessert for the kids with every family meal!"</a:t>
                      </a:r>
                      <a:endParaRPr/>
                    </a:p>
                    <a:p>
                      <a:pPr indent="0" lvl="0" marL="0" marR="0" rtl="0" algn="l">
                        <a:lnSpc>
                          <a:spcPct val="100000"/>
                        </a:lnSpc>
                        <a:spcBef>
                          <a:spcPts val="0"/>
                        </a:spcBef>
                        <a:spcAft>
                          <a:spcPts val="0"/>
                        </a:spcAft>
                        <a:buClr>
                          <a:srgbClr val="000000"/>
                        </a:buClr>
                        <a:buSzPts val="1400"/>
                        <a:buFont typeface="Arial"/>
                        <a:buNone/>
                      </a:pPr>
                      <a:r>
                        <a:t/>
                      </a:r>
                      <a:endParaRPr b="1" sz="1600" u="none" cap="none" strike="noStrike">
                        <a:solidFill>
                          <a:srgbClr val="525B13"/>
                        </a:solidFill>
                      </a:endParaRPr>
                    </a:p>
                  </a:txBody>
                  <a:tcPr marT="91425" marB="91425" marR="91425" marL="91425"/>
                </a:tc>
              </a:tr>
              <a:tr h="1445450">
                <a:tc>
                  <a:txBody>
                    <a:bodyPr/>
                    <a:lstStyle/>
                    <a:p>
                      <a:pPr indent="0" lvl="0" marL="0" marR="0" rtl="0" algn="l">
                        <a:lnSpc>
                          <a:spcPct val="100000"/>
                        </a:lnSpc>
                        <a:spcBef>
                          <a:spcPts val="0"/>
                        </a:spcBef>
                        <a:spcAft>
                          <a:spcPts val="0"/>
                        </a:spcAft>
                        <a:buClr>
                          <a:srgbClr val="000000"/>
                        </a:buClr>
                        <a:buSzPts val="1400"/>
                        <a:buFont typeface="Arial"/>
                        <a:buNone/>
                      </a:pPr>
                      <a:r>
                        <a:rPr b="1" i="1" lang="en-SG" sz="1600" u="none" cap="none" strike="noStrike">
                          <a:solidFill>
                            <a:schemeClr val="dk1"/>
                          </a:solidFill>
                        </a:rPr>
                        <a:t>Decision</a:t>
                      </a:r>
                      <a:endParaRPr b="1" i="1" sz="1600" u="none" cap="none" strike="noStrike">
                        <a:solidFill>
                          <a:schemeClr val="dk1"/>
                        </a:solidFill>
                      </a:endParaRPr>
                    </a:p>
                  </a:txBody>
                  <a:tcPr marT="91425" marB="91425" marR="91425" marL="91425">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Online Ordering System</a:t>
                      </a:r>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Social Media Direct Messages</a:t>
                      </a:r>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0070C0"/>
                          </a:solidFill>
                        </a:rPr>
                        <a:t>WhatsApp</a:t>
                      </a:r>
                      <a:endParaRPr b="1" sz="1600" u="none" cap="none" strike="noStrike">
                        <a:solidFill>
                          <a:srgbClr val="0070C0"/>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spcBef>
                          <a:spcPts val="0"/>
                        </a:spcBef>
                        <a:spcAft>
                          <a:spcPts val="0"/>
                        </a:spcAft>
                        <a:buClr>
                          <a:srgbClr val="525B13"/>
                        </a:buClr>
                        <a:buSzPts val="1600"/>
                        <a:buFont typeface="Arial"/>
                        <a:buNone/>
                      </a:pPr>
                      <a:r>
                        <a:rPr b="1" lang="en-SG" sz="1600">
                          <a:solidFill>
                            <a:srgbClr val="525B13"/>
                          </a:solidFill>
                        </a:rPr>
                        <a:t>---"START MY ORDER NOW: Enjoy Fresh, Authentic Halal Thai Food Delivered to You”</a:t>
                      </a:r>
                      <a:endParaRPr/>
                    </a:p>
                    <a:p>
                      <a:pPr indent="0" lvl="0" marL="0" marR="0" rtl="0" algn="l">
                        <a:spcBef>
                          <a:spcPts val="0"/>
                        </a:spcBef>
                        <a:spcAft>
                          <a:spcPts val="0"/>
                        </a:spcAft>
                        <a:buClr>
                          <a:srgbClr val="525B13"/>
                        </a:buClr>
                        <a:buSzPts val="1600"/>
                        <a:buFont typeface="Arial"/>
                        <a:buNone/>
                      </a:pPr>
                      <a:r>
                        <a:rPr b="1" lang="en-SG" sz="1600">
                          <a:solidFill>
                            <a:srgbClr val="525B13"/>
                          </a:solidFill>
                        </a:rPr>
                        <a:t>---"Order online and get free delivery on your first purchase!"</a:t>
                      </a:r>
                      <a:endParaRPr/>
                    </a:p>
                    <a:p>
                      <a:pPr indent="0" lvl="0" marL="0" marR="0" rtl="0" algn="l">
                        <a:lnSpc>
                          <a:spcPct val="100000"/>
                        </a:lnSpc>
                        <a:spcBef>
                          <a:spcPts val="0"/>
                        </a:spcBef>
                        <a:spcAft>
                          <a:spcPts val="0"/>
                        </a:spcAft>
                        <a:buClr>
                          <a:srgbClr val="000000"/>
                        </a:buClr>
                        <a:buSzPts val="1400"/>
                        <a:buFont typeface="Arial"/>
                        <a:buNone/>
                      </a:pPr>
                      <a:r>
                        <a:rPr b="1" lang="en-SG" sz="1600">
                          <a:solidFill>
                            <a:srgbClr val="525B13"/>
                          </a:solidFill>
                        </a:rPr>
                        <a:t>---"Call or WhatsApp us to place your order”</a:t>
                      </a:r>
                      <a:endParaRPr b="1" sz="1600" u="none" cap="none" strike="noStrike">
                        <a:solidFill>
                          <a:srgbClr val="525B13"/>
                        </a:solidFill>
                      </a:endParaRPr>
                    </a:p>
                  </a:txBody>
                  <a:tcPr marT="91425" marB="91425" marR="91425" marL="91425"/>
                </a:tc>
              </a:tr>
            </a:tbl>
          </a:graphicData>
        </a:graphic>
      </p:graphicFrame>
      <p:sp>
        <p:nvSpPr>
          <p:cNvPr id="501" name="Google Shape;501;g2740ba676fe_0_219"/>
          <p:cNvSpPr txBox="1"/>
          <p:nvPr/>
        </p:nvSpPr>
        <p:spPr>
          <a:xfrm>
            <a:off x="426720" y="198828"/>
            <a:ext cx="566928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Customer Journey (Content)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grpSp>
        <p:nvGrpSpPr>
          <p:cNvPr id="506" name="Google Shape;506;g2740ba676fe_0_231"/>
          <p:cNvGrpSpPr/>
          <p:nvPr/>
        </p:nvGrpSpPr>
        <p:grpSpPr>
          <a:xfrm>
            <a:off x="727220" y="171998"/>
            <a:ext cx="10231500" cy="762797"/>
            <a:chOff x="727220" y="171998"/>
            <a:chExt cx="10231500" cy="762797"/>
          </a:xfrm>
        </p:grpSpPr>
        <p:sp>
          <p:nvSpPr>
            <p:cNvPr id="507" name="Google Shape;507;g2740ba676fe_0_231"/>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Marketing Funnel</a:t>
              </a:r>
              <a:endParaRPr b="0" i="0" sz="1400" u="none" cap="none" strike="noStrike">
                <a:solidFill>
                  <a:srgbClr val="000000"/>
                </a:solidFill>
                <a:latin typeface="Arial"/>
                <a:ea typeface="Arial"/>
                <a:cs typeface="Arial"/>
                <a:sym typeface="Arial"/>
              </a:endParaRPr>
            </a:p>
          </p:txBody>
        </p:sp>
        <p:cxnSp>
          <p:nvCxnSpPr>
            <p:cNvPr id="508" name="Google Shape;508;g2740ba676fe_0_23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09" name="Google Shape;509;g2740ba676fe_0_23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10" name="Google Shape;510;g2740ba676fe_0_23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pSp>
        <p:nvGrpSpPr>
          <p:cNvPr id="511" name="Google Shape;511;g2740ba676fe_0_231"/>
          <p:cNvGrpSpPr/>
          <p:nvPr/>
        </p:nvGrpSpPr>
        <p:grpSpPr>
          <a:xfrm>
            <a:off x="429483" y="1093431"/>
            <a:ext cx="11249051" cy="5455103"/>
            <a:chOff x="100" y="1774455"/>
            <a:chExt cx="9465276" cy="4349905"/>
          </a:xfrm>
        </p:grpSpPr>
        <p:sp>
          <p:nvSpPr>
            <p:cNvPr id="512" name="Google Shape;512;g2740ba676fe_0_231"/>
            <p:cNvSpPr/>
            <p:nvPr/>
          </p:nvSpPr>
          <p:spPr>
            <a:xfrm>
              <a:off x="3739394" y="1950764"/>
              <a:ext cx="1479976" cy="895672"/>
            </a:xfrm>
            <a:custGeom>
              <a:rect b="b" l="l" r="r" t="t"/>
              <a:pathLst>
                <a:path extrusionOk="0" h="608266" w="1005077">
                  <a:moveTo>
                    <a:pt x="296599" y="0"/>
                  </a:moveTo>
                  <a:lnTo>
                    <a:pt x="1005078" y="0"/>
                  </a:lnTo>
                  <a:lnTo>
                    <a:pt x="708955" y="608266"/>
                  </a:lnTo>
                  <a:lnTo>
                    <a:pt x="0" y="608266"/>
                  </a:lnTo>
                  <a:close/>
                </a:path>
              </a:pathLst>
            </a:custGeom>
            <a:solidFill>
              <a:srgbClr val="4454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3" name="Google Shape;513;g2740ba676fe_0_231"/>
            <p:cNvSpPr/>
            <p:nvPr/>
          </p:nvSpPr>
          <p:spPr>
            <a:xfrm>
              <a:off x="3229157" y="3048328"/>
              <a:ext cx="1479415" cy="895685"/>
            </a:xfrm>
            <a:custGeom>
              <a:rect b="b" l="l" r="r" t="t"/>
              <a:pathLst>
                <a:path extrusionOk="0" h="608275" w="1004696">
                  <a:moveTo>
                    <a:pt x="296599" y="0"/>
                  </a:moveTo>
                  <a:lnTo>
                    <a:pt x="1004697" y="0"/>
                  </a:lnTo>
                  <a:lnTo>
                    <a:pt x="708965" y="608276"/>
                  </a:lnTo>
                  <a:lnTo>
                    <a:pt x="0" y="608276"/>
                  </a:lnTo>
                  <a:close/>
                </a:path>
              </a:pathLst>
            </a:custGeom>
            <a:solidFill>
              <a:srgbClr val="4472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4" name="Google Shape;514;g2740ba676fe_0_231"/>
            <p:cNvSpPr/>
            <p:nvPr/>
          </p:nvSpPr>
          <p:spPr>
            <a:xfrm>
              <a:off x="2716456" y="4145906"/>
              <a:ext cx="1480930" cy="895685"/>
            </a:xfrm>
            <a:custGeom>
              <a:rect b="b" l="l" r="r" t="t"/>
              <a:pathLst>
                <a:path extrusionOk="0" h="608275" w="1005725">
                  <a:moveTo>
                    <a:pt x="296799" y="0"/>
                  </a:moveTo>
                  <a:lnTo>
                    <a:pt x="1005726" y="0"/>
                  </a:lnTo>
                  <a:lnTo>
                    <a:pt x="709127" y="608276"/>
                  </a:lnTo>
                  <a:lnTo>
                    <a:pt x="0" y="608276"/>
                  </a:lnTo>
                  <a:close/>
                </a:path>
              </a:pathLst>
            </a:custGeom>
            <a:solidFill>
              <a:srgbClr val="ED7D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5" name="Google Shape;515;g2740ba676fe_0_231"/>
            <p:cNvSpPr/>
            <p:nvPr/>
          </p:nvSpPr>
          <p:spPr>
            <a:xfrm>
              <a:off x="2181083" y="5230230"/>
              <a:ext cx="1480130" cy="894130"/>
            </a:xfrm>
            <a:custGeom>
              <a:rect b="b" l="l" r="r" t="t"/>
              <a:pathLst>
                <a:path extrusionOk="0" h="607219" w="1005182">
                  <a:moveTo>
                    <a:pt x="296094" y="0"/>
                  </a:moveTo>
                  <a:lnTo>
                    <a:pt x="1005183" y="0"/>
                  </a:lnTo>
                  <a:lnTo>
                    <a:pt x="707793" y="607219"/>
                  </a:lnTo>
                  <a:lnTo>
                    <a:pt x="0" y="607219"/>
                  </a:ln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516" name="Google Shape;516;g2740ba676fe_0_231"/>
            <p:cNvGrpSpPr/>
            <p:nvPr/>
          </p:nvGrpSpPr>
          <p:grpSpPr>
            <a:xfrm>
              <a:off x="100" y="1774455"/>
              <a:ext cx="4060482" cy="4342666"/>
              <a:chOff x="2742237" y="2526829"/>
              <a:chExt cx="2756420" cy="2947978"/>
            </a:xfrm>
          </p:grpSpPr>
          <p:sp>
            <p:nvSpPr>
              <p:cNvPr id="517" name="Google Shape;517;g2740ba676fe_0_231"/>
              <p:cNvSpPr/>
              <p:nvPr/>
            </p:nvSpPr>
            <p:spPr>
              <a:xfrm>
                <a:off x="3104902" y="3378812"/>
                <a:ext cx="2033749" cy="701126"/>
              </a:xfrm>
              <a:custGeom>
                <a:rect b="b" l="l" r="r" t="t"/>
                <a:pathLst>
                  <a:path extrusionOk="0" h="701126" w="2033749">
                    <a:moveTo>
                      <a:pt x="0" y="5296"/>
                    </a:moveTo>
                    <a:lnTo>
                      <a:pt x="296589" y="611715"/>
                    </a:lnTo>
                    <a:cubicBezTo>
                      <a:pt x="296589" y="611715"/>
                      <a:pt x="430797" y="651996"/>
                      <a:pt x="648072" y="678494"/>
                    </a:cubicBezTo>
                    <a:lnTo>
                      <a:pt x="669969" y="651434"/>
                    </a:lnTo>
                    <a:lnTo>
                      <a:pt x="648072" y="678494"/>
                    </a:lnTo>
                    <a:cubicBezTo>
                      <a:pt x="843515" y="702336"/>
                      <a:pt x="1106186" y="714966"/>
                      <a:pt x="1399042" y="677104"/>
                    </a:cubicBezTo>
                    <a:lnTo>
                      <a:pt x="1376953" y="651434"/>
                    </a:lnTo>
                    <a:lnTo>
                      <a:pt x="1399042" y="677104"/>
                    </a:lnTo>
                    <a:cubicBezTo>
                      <a:pt x="1508208" y="662988"/>
                      <a:pt x="1621536" y="641909"/>
                      <a:pt x="1737160" y="611715"/>
                    </a:cubicBezTo>
                    <a:lnTo>
                      <a:pt x="2033749" y="0"/>
                    </a:lnTo>
                    <a:cubicBezTo>
                      <a:pt x="1083078" y="182718"/>
                      <a:pt x="0" y="5296"/>
                      <a:pt x="0" y="5296"/>
                    </a:cubicBezTo>
                    <a:close/>
                  </a:path>
                </a:pathLst>
              </a:custGeom>
              <a:solidFill>
                <a:srgbClr val="4472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8" name="Google Shape;518;g2740ba676fe_0_231"/>
              <p:cNvSpPr/>
              <p:nvPr/>
            </p:nvSpPr>
            <p:spPr>
              <a:xfrm>
                <a:off x="3104902" y="3318205"/>
                <a:ext cx="2033749" cy="143221"/>
              </a:xfrm>
              <a:custGeom>
                <a:rect b="b" l="l" r="r" t="t"/>
                <a:pathLst>
                  <a:path extrusionOk="0" h="143221" w="2033749">
                    <a:moveTo>
                      <a:pt x="423329" y="0"/>
                    </a:moveTo>
                    <a:cubicBezTo>
                      <a:pt x="422539" y="57"/>
                      <a:pt x="161287" y="18316"/>
                      <a:pt x="0" y="65913"/>
                    </a:cubicBezTo>
                    <a:cubicBezTo>
                      <a:pt x="0" y="65913"/>
                      <a:pt x="1083078" y="243335"/>
                      <a:pt x="2033749" y="60617"/>
                    </a:cubicBezTo>
                    <a:cubicBezTo>
                      <a:pt x="2033749" y="60617"/>
                      <a:pt x="1821799" y="14621"/>
                      <a:pt x="1586170" y="1867"/>
                    </a:cubicBezTo>
                    <a:lnTo>
                      <a:pt x="1586160" y="1857"/>
                    </a:lnTo>
                    <a:cubicBezTo>
                      <a:pt x="1422940" y="19421"/>
                      <a:pt x="1231354" y="33214"/>
                      <a:pt x="1027471" y="34137"/>
                    </a:cubicBezTo>
                    <a:cubicBezTo>
                      <a:pt x="807615" y="35128"/>
                      <a:pt x="598618" y="19669"/>
                      <a:pt x="423329" y="0"/>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9" name="Google Shape;519;g2740ba676fe_0_231"/>
              <p:cNvSpPr/>
              <p:nvPr/>
            </p:nvSpPr>
            <p:spPr>
              <a:xfrm>
                <a:off x="3462394" y="4125991"/>
                <a:ext cx="1313945" cy="690048"/>
              </a:xfrm>
              <a:custGeom>
                <a:rect b="b" l="l" r="r" t="t"/>
                <a:pathLst>
                  <a:path extrusionOk="0" h="690048" w="1313945">
                    <a:moveTo>
                      <a:pt x="0" y="2239"/>
                    </a:moveTo>
                    <a:lnTo>
                      <a:pt x="299237" y="608657"/>
                    </a:lnTo>
                    <a:cubicBezTo>
                      <a:pt x="390954" y="655206"/>
                      <a:pt x="478812" y="679742"/>
                      <a:pt x="559708" y="690048"/>
                    </a:cubicBezTo>
                    <a:cubicBezTo>
                      <a:pt x="634213" y="679780"/>
                      <a:pt x="701526" y="681542"/>
                      <a:pt x="758390" y="688724"/>
                    </a:cubicBezTo>
                    <a:cubicBezTo>
                      <a:pt x="917524" y="666560"/>
                      <a:pt x="1019470" y="601304"/>
                      <a:pt x="1019470" y="601304"/>
                    </a:cubicBezTo>
                    <a:lnTo>
                      <a:pt x="1313945" y="0"/>
                    </a:lnTo>
                    <a:cubicBezTo>
                      <a:pt x="1313936" y="0"/>
                      <a:pt x="718052" y="209960"/>
                      <a:pt x="0" y="2239"/>
                    </a:cubicBezTo>
                    <a:close/>
                  </a:path>
                </a:pathLst>
              </a:custGeom>
              <a:solidFill>
                <a:srgbClr val="ED7D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0" name="Google Shape;520;g2740ba676fe_0_231"/>
              <p:cNvSpPr/>
              <p:nvPr/>
            </p:nvSpPr>
            <p:spPr>
              <a:xfrm>
                <a:off x="3462394" y="4055916"/>
                <a:ext cx="1313935" cy="164057"/>
              </a:xfrm>
              <a:custGeom>
                <a:rect b="b" l="l" r="r" t="t"/>
                <a:pathLst>
                  <a:path extrusionOk="0" h="164057" w="1313935">
                    <a:moveTo>
                      <a:pt x="290579" y="1400"/>
                    </a:moveTo>
                    <a:lnTo>
                      <a:pt x="290579" y="1400"/>
                    </a:lnTo>
                    <a:cubicBezTo>
                      <a:pt x="290579" y="1410"/>
                      <a:pt x="100632" y="29947"/>
                      <a:pt x="0" y="72314"/>
                    </a:cubicBezTo>
                    <a:cubicBezTo>
                      <a:pt x="718052" y="280035"/>
                      <a:pt x="1313936" y="70075"/>
                      <a:pt x="1313936" y="70075"/>
                    </a:cubicBezTo>
                    <a:cubicBezTo>
                      <a:pt x="1235688" y="30947"/>
                      <a:pt x="1041578" y="38"/>
                      <a:pt x="1041578" y="38"/>
                    </a:cubicBezTo>
                    <a:lnTo>
                      <a:pt x="1041549" y="0"/>
                    </a:lnTo>
                    <a:cubicBezTo>
                      <a:pt x="748694" y="37862"/>
                      <a:pt x="486023" y="25232"/>
                      <a:pt x="290579" y="1400"/>
                    </a:cubicBezTo>
                    <a:close/>
                  </a:path>
                </a:pathLst>
              </a:custGeom>
              <a:solidFill>
                <a:srgbClr val="F4B0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1" name="Google Shape;521;g2740ba676fe_0_231"/>
              <p:cNvSpPr/>
              <p:nvPr/>
            </p:nvSpPr>
            <p:spPr>
              <a:xfrm>
                <a:off x="2742237" y="2632843"/>
                <a:ext cx="2756420" cy="719535"/>
              </a:xfrm>
              <a:custGeom>
                <a:rect b="b" l="l" r="r" t="t"/>
                <a:pathLst>
                  <a:path extrusionOk="0" h="719535" w="2756420">
                    <a:moveTo>
                      <a:pt x="1334519" y="113071"/>
                    </a:moveTo>
                    <a:cubicBezTo>
                      <a:pt x="743988" y="107775"/>
                      <a:pt x="0" y="0"/>
                      <a:pt x="0" y="0"/>
                    </a:cubicBezTo>
                    <a:lnTo>
                      <a:pt x="296456" y="608276"/>
                    </a:lnTo>
                    <a:cubicBezTo>
                      <a:pt x="296456" y="608276"/>
                      <a:pt x="494662" y="652663"/>
                      <a:pt x="785994" y="685362"/>
                    </a:cubicBezTo>
                    <a:cubicBezTo>
                      <a:pt x="785994" y="685362"/>
                      <a:pt x="786032" y="685362"/>
                      <a:pt x="786032" y="685362"/>
                    </a:cubicBezTo>
                    <a:lnTo>
                      <a:pt x="810197" y="658587"/>
                    </a:lnTo>
                    <a:lnTo>
                      <a:pt x="786032" y="685362"/>
                    </a:lnTo>
                    <a:cubicBezTo>
                      <a:pt x="786032" y="685362"/>
                      <a:pt x="785994" y="685362"/>
                      <a:pt x="785994" y="685362"/>
                    </a:cubicBezTo>
                    <a:cubicBezTo>
                      <a:pt x="961282" y="705040"/>
                      <a:pt x="1170280" y="720490"/>
                      <a:pt x="1390126" y="719490"/>
                    </a:cubicBezTo>
                    <a:cubicBezTo>
                      <a:pt x="1594009" y="718566"/>
                      <a:pt x="1785595" y="704774"/>
                      <a:pt x="1948815" y="687210"/>
                    </a:cubicBezTo>
                    <a:lnTo>
                      <a:pt x="1919745" y="640042"/>
                    </a:lnTo>
                    <a:lnTo>
                      <a:pt x="1948815" y="687210"/>
                    </a:lnTo>
                    <a:cubicBezTo>
                      <a:pt x="2254110" y="654358"/>
                      <a:pt x="2459965" y="608266"/>
                      <a:pt x="2459965" y="608266"/>
                    </a:cubicBezTo>
                    <a:lnTo>
                      <a:pt x="2756421" y="4953"/>
                    </a:lnTo>
                    <a:cubicBezTo>
                      <a:pt x="2687441" y="29251"/>
                      <a:pt x="1925050" y="118367"/>
                      <a:pt x="1334519" y="113071"/>
                    </a:cubicBezTo>
                    <a:close/>
                  </a:path>
                </a:pathLst>
              </a:custGeom>
              <a:solidFill>
                <a:srgbClr val="4454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2" name="Google Shape;522;g2740ba676fe_0_231"/>
              <p:cNvSpPr/>
              <p:nvPr/>
            </p:nvSpPr>
            <p:spPr>
              <a:xfrm>
                <a:off x="2742237" y="2526829"/>
                <a:ext cx="2756420" cy="219311"/>
              </a:xfrm>
              <a:custGeom>
                <a:rect b="b" l="l" r="r" t="t"/>
                <a:pathLst>
                  <a:path extrusionOk="0" h="219311" w="2756420">
                    <a:moveTo>
                      <a:pt x="0" y="106014"/>
                    </a:moveTo>
                    <a:cubicBezTo>
                      <a:pt x="0" y="106014"/>
                      <a:pt x="743988" y="213789"/>
                      <a:pt x="1334519" y="219085"/>
                    </a:cubicBezTo>
                    <a:cubicBezTo>
                      <a:pt x="1925050" y="224381"/>
                      <a:pt x="2687441" y="135265"/>
                      <a:pt x="2756421" y="110976"/>
                    </a:cubicBezTo>
                    <a:cubicBezTo>
                      <a:pt x="2756421" y="110976"/>
                      <a:pt x="1409643" y="-135378"/>
                      <a:pt x="0" y="106014"/>
                    </a:cubicBezTo>
                    <a:close/>
                  </a:path>
                </a:pathLst>
              </a:custGeom>
              <a:solidFill>
                <a:srgbClr val="8296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3" name="Google Shape;523;g2740ba676fe_0_231"/>
              <p:cNvSpPr/>
              <p:nvPr/>
            </p:nvSpPr>
            <p:spPr>
              <a:xfrm>
                <a:off x="3831135" y="4867322"/>
                <a:ext cx="580710" cy="607485"/>
              </a:xfrm>
              <a:custGeom>
                <a:rect b="b" l="l" r="r" t="t"/>
                <a:pathLst>
                  <a:path extrusionOk="0" h="607485" w="580710">
                    <a:moveTo>
                      <a:pt x="0" y="0"/>
                    </a:moveTo>
                    <a:lnTo>
                      <a:pt x="290646" y="607486"/>
                    </a:lnTo>
                    <a:lnTo>
                      <a:pt x="580711" y="0"/>
                    </a:lnTo>
                    <a:cubicBezTo>
                      <a:pt x="287017" y="132817"/>
                      <a:pt x="0" y="0"/>
                      <a:pt x="0" y="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4" name="Google Shape;524;g2740ba676fe_0_231"/>
              <p:cNvSpPr/>
              <p:nvPr/>
            </p:nvSpPr>
            <p:spPr>
              <a:xfrm>
                <a:off x="3831135" y="4808833"/>
                <a:ext cx="580710" cy="117528"/>
              </a:xfrm>
              <a:custGeom>
                <a:rect b="b" l="l" r="r" t="t"/>
                <a:pathLst>
                  <a:path extrusionOk="0" h="117528" w="580710">
                    <a:moveTo>
                      <a:pt x="190967" y="7207"/>
                    </a:moveTo>
                    <a:cubicBezTo>
                      <a:pt x="201721" y="8578"/>
                      <a:pt x="212379" y="9740"/>
                      <a:pt x="222885" y="10626"/>
                    </a:cubicBezTo>
                    <a:cubicBezTo>
                      <a:pt x="212379" y="9740"/>
                      <a:pt x="201721" y="8569"/>
                      <a:pt x="190967" y="7207"/>
                    </a:cubicBezTo>
                    <a:cubicBezTo>
                      <a:pt x="131359" y="15417"/>
                      <a:pt x="67208" y="31267"/>
                      <a:pt x="0" y="58499"/>
                    </a:cubicBezTo>
                    <a:cubicBezTo>
                      <a:pt x="0" y="58499"/>
                      <a:pt x="287017" y="191316"/>
                      <a:pt x="580711" y="58499"/>
                    </a:cubicBezTo>
                    <a:cubicBezTo>
                      <a:pt x="580711" y="58499"/>
                      <a:pt x="507521" y="20780"/>
                      <a:pt x="389649" y="5883"/>
                    </a:cubicBezTo>
                    <a:cubicBezTo>
                      <a:pt x="382191" y="6921"/>
                      <a:pt x="374761" y="7978"/>
                      <a:pt x="367056" y="8817"/>
                    </a:cubicBezTo>
                    <a:cubicBezTo>
                      <a:pt x="374761" y="7978"/>
                      <a:pt x="382191" y="6921"/>
                      <a:pt x="389649" y="5883"/>
                    </a:cubicBezTo>
                    <a:cubicBezTo>
                      <a:pt x="332775" y="-1299"/>
                      <a:pt x="265471" y="-3061"/>
                      <a:pt x="190967" y="7207"/>
                    </a:cubicBezTo>
                    <a:close/>
                  </a:path>
                </a:pathLst>
              </a:custGeom>
              <a:solidFill>
                <a:srgbClr val="C9C9C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25" name="Google Shape;525;g2740ba676fe_0_231"/>
            <p:cNvGrpSpPr/>
            <p:nvPr/>
          </p:nvGrpSpPr>
          <p:grpSpPr>
            <a:xfrm>
              <a:off x="2032291" y="1937921"/>
              <a:ext cx="2028291" cy="4179201"/>
              <a:chOff x="4121772" y="2637796"/>
              <a:chExt cx="1376886" cy="2837011"/>
            </a:xfrm>
          </p:grpSpPr>
          <p:sp>
            <p:nvSpPr>
              <p:cNvPr id="526" name="Google Shape;526;g2740ba676fe_0_231"/>
              <p:cNvSpPr/>
              <p:nvPr/>
            </p:nvSpPr>
            <p:spPr>
              <a:xfrm>
                <a:off x="4524279" y="3378812"/>
                <a:ext cx="614371" cy="674170"/>
              </a:xfrm>
              <a:custGeom>
                <a:rect b="b" l="l" r="r" t="t"/>
                <a:pathLst>
                  <a:path extrusionOk="0" h="674170" w="614371">
                    <a:moveTo>
                      <a:pt x="172269" y="60570"/>
                    </a:moveTo>
                    <a:lnTo>
                      <a:pt x="0" y="674170"/>
                    </a:lnTo>
                    <a:cubicBezTo>
                      <a:pt x="102927" y="660111"/>
                      <a:pt x="209274" y="640052"/>
                      <a:pt x="317783" y="611715"/>
                    </a:cubicBezTo>
                    <a:lnTo>
                      <a:pt x="614372" y="0"/>
                    </a:lnTo>
                    <a:cubicBezTo>
                      <a:pt x="468668" y="28004"/>
                      <a:pt x="319850" y="47520"/>
                      <a:pt x="172298" y="60541"/>
                    </a:cubicBezTo>
                    <a:lnTo>
                      <a:pt x="172269" y="6057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 name="Google Shape;527;g2740ba676fe_0_231"/>
              <p:cNvSpPr/>
              <p:nvPr/>
            </p:nvSpPr>
            <p:spPr>
              <a:xfrm>
                <a:off x="4313805" y="4125991"/>
                <a:ext cx="462524" cy="669750"/>
              </a:xfrm>
              <a:custGeom>
                <a:rect b="b" l="l" r="r" t="t"/>
                <a:pathLst>
                  <a:path extrusionOk="0" h="669750" w="462524">
                    <a:moveTo>
                      <a:pt x="168240" y="66770"/>
                    </a:moveTo>
                    <a:lnTo>
                      <a:pt x="0" y="669750"/>
                    </a:lnTo>
                    <a:cubicBezTo>
                      <a:pt x="104623" y="641728"/>
                      <a:pt x="168049" y="601304"/>
                      <a:pt x="168049" y="601304"/>
                    </a:cubicBezTo>
                    <a:lnTo>
                      <a:pt x="462524" y="0"/>
                    </a:lnTo>
                    <a:cubicBezTo>
                      <a:pt x="462524" y="0"/>
                      <a:pt x="351672" y="38967"/>
                      <a:pt x="168250" y="66713"/>
                    </a:cubicBezTo>
                    <a:lnTo>
                      <a:pt x="168240" y="66770"/>
                    </a:lnTo>
                    <a:close/>
                  </a:path>
                </a:pathLst>
              </a:custGeom>
              <a:solidFill>
                <a:srgbClr val="C55A1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8" name="Google Shape;528;g2740ba676fe_0_231"/>
              <p:cNvSpPr/>
              <p:nvPr/>
            </p:nvSpPr>
            <p:spPr>
              <a:xfrm>
                <a:off x="4735277" y="2637796"/>
                <a:ext cx="763381" cy="677313"/>
              </a:xfrm>
              <a:custGeom>
                <a:rect b="b" l="l" r="r" t="t"/>
                <a:pathLst>
                  <a:path extrusionOk="0" h="677313" w="763381">
                    <a:moveTo>
                      <a:pt x="160696" y="72714"/>
                    </a:moveTo>
                    <a:lnTo>
                      <a:pt x="160696" y="72714"/>
                    </a:lnTo>
                    <a:lnTo>
                      <a:pt x="0" y="677313"/>
                    </a:lnTo>
                    <a:cubicBezTo>
                      <a:pt x="280740" y="644976"/>
                      <a:pt x="466925" y="603313"/>
                      <a:pt x="466925" y="603313"/>
                    </a:cubicBezTo>
                    <a:lnTo>
                      <a:pt x="763381" y="0"/>
                    </a:lnTo>
                    <a:cubicBezTo>
                      <a:pt x="725300" y="13421"/>
                      <a:pt x="475860" y="46587"/>
                      <a:pt x="160696" y="72714"/>
                    </a:cubicBezTo>
                    <a:close/>
                  </a:path>
                </a:pathLst>
              </a:custGeom>
              <a:solidFill>
                <a:srgbClr val="323F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9" name="Google Shape;529;g2740ba676fe_0_231"/>
              <p:cNvSpPr/>
              <p:nvPr/>
            </p:nvSpPr>
            <p:spPr>
              <a:xfrm>
                <a:off x="4121772" y="4867322"/>
                <a:ext cx="290064" cy="607485"/>
              </a:xfrm>
              <a:custGeom>
                <a:rect b="b" l="l" r="r" t="t"/>
                <a:pathLst>
                  <a:path extrusionOk="0" h="607485" w="290064">
                    <a:moveTo>
                      <a:pt x="155620" y="43939"/>
                    </a:moveTo>
                    <a:lnTo>
                      <a:pt x="155591" y="43977"/>
                    </a:lnTo>
                    <a:lnTo>
                      <a:pt x="0" y="607486"/>
                    </a:lnTo>
                    <a:lnTo>
                      <a:pt x="290065" y="0"/>
                    </a:lnTo>
                    <a:cubicBezTo>
                      <a:pt x="244745" y="20498"/>
                      <a:pt x="199596" y="34633"/>
                      <a:pt x="155620" y="43939"/>
                    </a:cubicBezTo>
                    <a:close/>
                  </a:path>
                </a:pathLst>
              </a:custGeom>
              <a:solidFill>
                <a:srgbClr val="7B7B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30" name="Google Shape;530;g2740ba676fe_0_231"/>
            <p:cNvGrpSpPr/>
            <p:nvPr/>
          </p:nvGrpSpPr>
          <p:grpSpPr>
            <a:xfrm>
              <a:off x="5514975" y="1900634"/>
              <a:ext cx="3950400" cy="608559"/>
              <a:chOff x="7187401" y="2054384"/>
              <a:chExt cx="3950400" cy="608559"/>
            </a:xfrm>
          </p:grpSpPr>
          <p:sp>
            <p:nvSpPr>
              <p:cNvPr id="531" name="Google Shape;531;g2740ba676fe_0_231"/>
              <p:cNvSpPr txBox="1"/>
              <p:nvPr/>
            </p:nvSpPr>
            <p:spPr>
              <a:xfrm>
                <a:off x="7212798" y="2054384"/>
                <a:ext cx="3683700" cy="38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SG" sz="2400" u="none" cap="none" strike="noStrike">
                    <a:solidFill>
                      <a:srgbClr val="44546A"/>
                    </a:solidFill>
                    <a:latin typeface="Arial"/>
                    <a:ea typeface="Arial"/>
                    <a:cs typeface="Arial"/>
                    <a:sym typeface="Arial"/>
                  </a:rPr>
                  <a:t>Attention</a:t>
                </a:r>
                <a:endParaRPr b="0" i="0" sz="2400" u="none" cap="none" strike="noStrike">
                  <a:solidFill>
                    <a:srgbClr val="000000"/>
                  </a:solidFill>
                  <a:latin typeface="Arial"/>
                  <a:ea typeface="Arial"/>
                  <a:cs typeface="Arial"/>
                  <a:sym typeface="Arial"/>
                </a:endParaRPr>
              </a:p>
            </p:txBody>
          </p:sp>
          <p:sp>
            <p:nvSpPr>
              <p:cNvPr id="532" name="Google Shape;532;g2740ba676fe_0_231"/>
              <p:cNvSpPr txBox="1"/>
              <p:nvPr/>
            </p:nvSpPr>
            <p:spPr>
              <a:xfrm>
                <a:off x="7187401" y="2354197"/>
                <a:ext cx="3950400" cy="3087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33" name="Google Shape;533;g2740ba676fe_0_231"/>
            <p:cNvSpPr txBox="1"/>
            <p:nvPr/>
          </p:nvSpPr>
          <p:spPr>
            <a:xfrm>
              <a:off x="4142991" y="2136887"/>
              <a:ext cx="720900" cy="48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SG" sz="3200" u="none" cap="none" strike="noStrike">
                  <a:solidFill>
                    <a:srgbClr val="FFFFFF"/>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534" name="Google Shape;534;g2740ba676fe_0_231"/>
            <p:cNvSpPr txBox="1"/>
            <p:nvPr/>
          </p:nvSpPr>
          <p:spPr>
            <a:xfrm>
              <a:off x="3669054" y="3176572"/>
              <a:ext cx="720900" cy="48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SG" sz="3200" u="none" cap="none" strike="noStrike">
                  <a:solidFill>
                    <a:srgbClr val="FFFFFF"/>
                  </a:solidFill>
                  <a:latin typeface="Arial"/>
                  <a:ea typeface="Arial"/>
                  <a:cs typeface="Arial"/>
                  <a:sym typeface="Arial"/>
                </a:rPr>
                <a:t>02</a:t>
              </a:r>
              <a:endParaRPr b="0" i="0" sz="1400" u="none" cap="none" strike="noStrike">
                <a:solidFill>
                  <a:srgbClr val="000000"/>
                </a:solidFill>
                <a:latin typeface="Arial"/>
                <a:ea typeface="Arial"/>
                <a:cs typeface="Arial"/>
                <a:sym typeface="Arial"/>
              </a:endParaRPr>
            </a:p>
          </p:txBody>
        </p:sp>
        <p:sp>
          <p:nvSpPr>
            <p:cNvPr id="535" name="Google Shape;535;g2740ba676fe_0_231"/>
            <p:cNvSpPr txBox="1"/>
            <p:nvPr/>
          </p:nvSpPr>
          <p:spPr>
            <a:xfrm>
              <a:off x="3146882" y="4311210"/>
              <a:ext cx="720900" cy="48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SG" sz="3200" u="none" cap="none" strike="noStrike">
                  <a:solidFill>
                    <a:srgbClr val="FFFFFF"/>
                  </a:solidFill>
                  <a:latin typeface="Arial"/>
                  <a:ea typeface="Arial"/>
                  <a:cs typeface="Arial"/>
                  <a:sym typeface="Arial"/>
                </a:rPr>
                <a:t>03</a:t>
              </a:r>
              <a:endParaRPr b="0" i="0" sz="1400" u="none" cap="none" strike="noStrike">
                <a:solidFill>
                  <a:srgbClr val="000000"/>
                </a:solidFill>
                <a:latin typeface="Arial"/>
                <a:ea typeface="Arial"/>
                <a:cs typeface="Arial"/>
                <a:sym typeface="Arial"/>
              </a:endParaRPr>
            </a:p>
          </p:txBody>
        </p:sp>
        <p:sp>
          <p:nvSpPr>
            <p:cNvPr id="536" name="Google Shape;536;g2740ba676fe_0_231"/>
            <p:cNvSpPr txBox="1"/>
            <p:nvPr/>
          </p:nvSpPr>
          <p:spPr>
            <a:xfrm>
              <a:off x="2575418" y="5377102"/>
              <a:ext cx="720900" cy="48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SG" sz="3200" u="none" cap="none" strike="noStrike">
                  <a:solidFill>
                    <a:srgbClr val="FFFFFF"/>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grpSp>
          <p:nvGrpSpPr>
            <p:cNvPr id="537" name="Google Shape;537;g2740ba676fe_0_231"/>
            <p:cNvGrpSpPr/>
            <p:nvPr/>
          </p:nvGrpSpPr>
          <p:grpSpPr>
            <a:xfrm>
              <a:off x="4863891" y="3033352"/>
              <a:ext cx="3950400" cy="588669"/>
              <a:chOff x="6536317" y="3187102"/>
              <a:chExt cx="3950400" cy="588669"/>
            </a:xfrm>
          </p:grpSpPr>
          <p:sp>
            <p:nvSpPr>
              <p:cNvPr id="538" name="Google Shape;538;g2740ba676fe_0_231"/>
              <p:cNvSpPr txBox="1"/>
              <p:nvPr/>
            </p:nvSpPr>
            <p:spPr>
              <a:xfrm>
                <a:off x="6536328" y="3187102"/>
                <a:ext cx="3293400" cy="38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SG" sz="2400" u="none" cap="none" strike="noStrike">
                    <a:solidFill>
                      <a:srgbClr val="4472C4"/>
                    </a:solidFill>
                    <a:latin typeface="Arial"/>
                    <a:ea typeface="Arial"/>
                    <a:cs typeface="Arial"/>
                    <a:sym typeface="Arial"/>
                  </a:rPr>
                  <a:t>Interest</a:t>
                </a:r>
                <a:endParaRPr b="0" i="0" sz="2400" u="none" cap="none" strike="noStrike">
                  <a:solidFill>
                    <a:srgbClr val="000000"/>
                  </a:solidFill>
                  <a:latin typeface="Arial"/>
                  <a:ea typeface="Arial"/>
                  <a:cs typeface="Arial"/>
                  <a:sym typeface="Arial"/>
                </a:endParaRPr>
              </a:p>
            </p:txBody>
          </p:sp>
          <p:sp>
            <p:nvSpPr>
              <p:cNvPr id="539" name="Google Shape;539;g2740ba676fe_0_231"/>
              <p:cNvSpPr txBox="1"/>
              <p:nvPr/>
            </p:nvSpPr>
            <p:spPr>
              <a:xfrm>
                <a:off x="6536317" y="3467025"/>
                <a:ext cx="3950400" cy="3087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40" name="Google Shape;540;g2740ba676fe_0_231"/>
            <p:cNvGrpSpPr/>
            <p:nvPr/>
          </p:nvGrpSpPr>
          <p:grpSpPr>
            <a:xfrm>
              <a:off x="4389954" y="4041145"/>
              <a:ext cx="5075422" cy="1059466"/>
              <a:chOff x="6062380" y="4194895"/>
              <a:chExt cx="5075422" cy="1059466"/>
            </a:xfrm>
          </p:grpSpPr>
          <p:sp>
            <p:nvSpPr>
              <p:cNvPr id="541" name="Google Shape;541;g2740ba676fe_0_231"/>
              <p:cNvSpPr txBox="1"/>
              <p:nvPr/>
            </p:nvSpPr>
            <p:spPr>
              <a:xfrm>
                <a:off x="6062380" y="4194895"/>
                <a:ext cx="3396300" cy="36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SG" sz="2400" u="none" cap="none" strike="noStrike">
                    <a:solidFill>
                      <a:schemeClr val="accent2"/>
                    </a:solidFill>
                    <a:latin typeface="Arial"/>
                    <a:ea typeface="Arial"/>
                    <a:cs typeface="Arial"/>
                    <a:sym typeface="Arial"/>
                  </a:rPr>
                  <a:t>Desire</a:t>
                </a:r>
                <a:endParaRPr b="0" i="0" sz="2400" u="none" cap="none" strike="noStrike">
                  <a:solidFill>
                    <a:schemeClr val="accent2"/>
                  </a:solidFill>
                  <a:latin typeface="Arial"/>
                  <a:ea typeface="Arial"/>
                  <a:cs typeface="Arial"/>
                  <a:sym typeface="Arial"/>
                </a:endParaRPr>
              </a:p>
            </p:txBody>
          </p:sp>
          <p:sp>
            <p:nvSpPr>
              <p:cNvPr id="542" name="Google Shape;542;g2740ba676fe_0_231"/>
              <p:cNvSpPr txBox="1"/>
              <p:nvPr/>
            </p:nvSpPr>
            <p:spPr>
              <a:xfrm>
                <a:off x="6062391" y="4616297"/>
                <a:ext cx="5075411" cy="6380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lang="en-SG" sz="1600">
                    <a:solidFill>
                      <a:schemeClr val="accent3"/>
                    </a:solidFill>
                    <a:latin typeface="Corbel"/>
                    <a:ea typeface="Corbel"/>
                    <a:cs typeface="Corbel"/>
                    <a:sym typeface="Corbel"/>
                  </a:rPr>
                  <a:t>Channels: Google Remarketing, Facebook</a:t>
                </a:r>
                <a:endParaRPr/>
              </a:p>
              <a:p>
                <a:pPr indent="0" lvl="0" marL="0" marR="0" rtl="0" algn="l">
                  <a:lnSpc>
                    <a:spcPct val="100000"/>
                  </a:lnSpc>
                  <a:spcBef>
                    <a:spcPts val="0"/>
                  </a:spcBef>
                  <a:spcAft>
                    <a:spcPts val="0"/>
                  </a:spcAft>
                  <a:buClr>
                    <a:srgbClr val="000000"/>
                  </a:buClr>
                  <a:buSzPts val="1800"/>
                  <a:buFont typeface="Arial"/>
                  <a:buNone/>
                </a:pPr>
                <a:r>
                  <a:rPr b="1" lang="en-SG" sz="1600">
                    <a:solidFill>
                      <a:schemeClr val="accent3"/>
                    </a:solidFill>
                    <a:latin typeface="Corbel"/>
                    <a:ea typeface="Corbel"/>
                    <a:cs typeface="Corbel"/>
                    <a:sym typeface="Corbel"/>
                  </a:rPr>
                  <a:t>Remarketing, Instagram,  Facebook Events</a:t>
                </a:r>
                <a:endParaRPr/>
              </a:p>
              <a:p>
                <a:pPr indent="0" lvl="0" marL="0" marR="0" rtl="0" algn="l">
                  <a:lnSpc>
                    <a:spcPct val="100000"/>
                  </a:lnSpc>
                  <a:spcBef>
                    <a:spcPts val="0"/>
                  </a:spcBef>
                  <a:spcAft>
                    <a:spcPts val="0"/>
                  </a:spcAft>
                  <a:buClr>
                    <a:srgbClr val="000000"/>
                  </a:buClr>
                  <a:buSzPts val="1800"/>
                  <a:buFont typeface="Arial"/>
                  <a:buNone/>
                </a:pPr>
                <a:r>
                  <a:rPr b="1" i="0" lang="en-SG" sz="1400" u="none" cap="none" strike="noStrike">
                    <a:solidFill>
                      <a:schemeClr val="accent3"/>
                    </a:solidFill>
                    <a:latin typeface="Arial"/>
                    <a:ea typeface="Arial"/>
                    <a:cs typeface="Arial"/>
                    <a:sym typeface="Arial"/>
                  </a:rPr>
                  <a:t>Content</a:t>
                </a:r>
                <a:r>
                  <a:rPr b="1" lang="en-SG" sz="1400">
                    <a:solidFill>
                      <a:schemeClr val="accent3"/>
                    </a:solidFill>
                    <a:latin typeface="Corbel"/>
                    <a:ea typeface="Corbel"/>
                    <a:cs typeface="Corbel"/>
                    <a:sym typeface="Corbel"/>
                  </a:rPr>
                  <a:t>: </a:t>
                </a:r>
                <a:r>
                  <a:rPr b="1" i="0" lang="en-SG" sz="1400" u="none" strike="noStrike">
                    <a:solidFill>
                      <a:schemeClr val="accent3"/>
                    </a:solidFill>
                    <a:latin typeface="Arial"/>
                    <a:ea typeface="Arial"/>
                    <a:cs typeface="Arial"/>
                    <a:sym typeface="Arial"/>
                  </a:rPr>
                  <a:t>"Tried the new family meal at Thai To Go and it was amazing!</a:t>
                </a:r>
                <a:endParaRPr b="1" i="0" sz="1400" u="none" cap="none" strike="noStrike">
                  <a:solidFill>
                    <a:schemeClr val="accent3"/>
                  </a:solidFill>
                  <a:latin typeface="Arial"/>
                  <a:ea typeface="Arial"/>
                  <a:cs typeface="Arial"/>
                  <a:sym typeface="Arial"/>
                </a:endParaRPr>
              </a:p>
            </p:txBody>
          </p:sp>
        </p:grpSp>
        <p:grpSp>
          <p:nvGrpSpPr>
            <p:cNvPr id="543" name="Google Shape;543;g2740ba676fe_0_231"/>
            <p:cNvGrpSpPr/>
            <p:nvPr/>
          </p:nvGrpSpPr>
          <p:grpSpPr>
            <a:xfrm>
              <a:off x="3867793" y="5164866"/>
              <a:ext cx="3950400" cy="665847"/>
              <a:chOff x="5540219" y="5318616"/>
              <a:chExt cx="3950400" cy="665847"/>
            </a:xfrm>
          </p:grpSpPr>
          <p:sp>
            <p:nvSpPr>
              <p:cNvPr id="544" name="Google Shape;544;g2740ba676fe_0_231"/>
              <p:cNvSpPr txBox="1"/>
              <p:nvPr/>
            </p:nvSpPr>
            <p:spPr>
              <a:xfrm>
                <a:off x="5599530" y="5318616"/>
                <a:ext cx="3667200" cy="36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SG" sz="2400" u="none" cap="none" strike="noStrike">
                    <a:solidFill>
                      <a:srgbClr val="6E6E6E"/>
                    </a:solidFill>
                    <a:latin typeface="Arial"/>
                    <a:ea typeface="Arial"/>
                    <a:cs typeface="Arial"/>
                    <a:sym typeface="Arial"/>
                  </a:rPr>
                  <a:t>Action</a:t>
                </a:r>
                <a:endParaRPr b="0" i="0" sz="2400" u="none" cap="none" strike="noStrike">
                  <a:solidFill>
                    <a:srgbClr val="6E6E6E"/>
                  </a:solidFill>
                  <a:latin typeface="Arial"/>
                  <a:ea typeface="Arial"/>
                  <a:cs typeface="Arial"/>
                  <a:sym typeface="Arial"/>
                </a:endParaRPr>
              </a:p>
            </p:txBody>
          </p:sp>
          <p:sp>
            <p:nvSpPr>
              <p:cNvPr id="545" name="Google Shape;545;g2740ba676fe_0_231"/>
              <p:cNvSpPr txBox="1"/>
              <p:nvPr/>
            </p:nvSpPr>
            <p:spPr>
              <a:xfrm>
                <a:off x="5540219" y="5689990"/>
                <a:ext cx="3950400" cy="2944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546" name="Google Shape;546;g2740ba676fe_0_231"/>
          <p:cNvSpPr txBox="1"/>
          <p:nvPr/>
        </p:nvSpPr>
        <p:spPr>
          <a:xfrm>
            <a:off x="6995147" y="1682548"/>
            <a:ext cx="494824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600">
                <a:solidFill>
                  <a:schemeClr val="dk1"/>
                </a:solidFill>
                <a:latin typeface="Corbel"/>
                <a:ea typeface="Corbel"/>
                <a:cs typeface="Corbel"/>
                <a:sym typeface="Corbel"/>
              </a:rPr>
              <a:t>Channels: Social Media Post &amp;Ads, Blog Posts, SEO </a:t>
            </a:r>
            <a:endParaRPr/>
          </a:p>
          <a:p>
            <a:pPr indent="0" lvl="0" marL="0" marR="0" rtl="0" algn="l">
              <a:spcBef>
                <a:spcPts val="0"/>
              </a:spcBef>
              <a:spcAft>
                <a:spcPts val="0"/>
              </a:spcAft>
              <a:buNone/>
            </a:pPr>
            <a:r>
              <a:rPr b="1" lang="en-SG" sz="1600">
                <a:solidFill>
                  <a:schemeClr val="dk1"/>
                </a:solidFill>
                <a:latin typeface="Corbel"/>
                <a:ea typeface="Corbel"/>
                <a:cs typeface="Corbel"/>
                <a:sym typeface="Corbel"/>
              </a:rPr>
              <a:t>Content: "Did You Know? Thai To Go Offers Authentic Halal Thai Food for Delivery!"</a:t>
            </a:r>
            <a:endParaRPr b="1" sz="1600">
              <a:solidFill>
                <a:schemeClr val="dk1"/>
              </a:solidFill>
              <a:latin typeface="Corbel"/>
              <a:ea typeface="Corbel"/>
              <a:cs typeface="Corbel"/>
              <a:sym typeface="Corbel"/>
            </a:endParaRPr>
          </a:p>
        </p:txBody>
      </p:sp>
      <p:sp>
        <p:nvSpPr>
          <p:cNvPr id="547" name="Google Shape;547;g2740ba676fe_0_231"/>
          <p:cNvSpPr txBox="1"/>
          <p:nvPr/>
        </p:nvSpPr>
        <p:spPr>
          <a:xfrm>
            <a:off x="6341602" y="3132763"/>
            <a:ext cx="5733663"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600">
                <a:solidFill>
                  <a:schemeClr val="accent4"/>
                </a:solidFill>
                <a:latin typeface="Corbel"/>
                <a:ea typeface="Corbel"/>
                <a:cs typeface="Corbel"/>
                <a:sym typeface="Corbel"/>
              </a:rPr>
              <a:t>Channels</a:t>
            </a:r>
            <a:r>
              <a:rPr lang="en-SG" sz="1600">
                <a:solidFill>
                  <a:schemeClr val="accent4"/>
                </a:solidFill>
                <a:latin typeface="Corbel"/>
                <a:ea typeface="Corbel"/>
                <a:cs typeface="Corbel"/>
                <a:sym typeface="Corbel"/>
              </a:rPr>
              <a:t>: </a:t>
            </a:r>
            <a:r>
              <a:rPr b="1" lang="en-SG" sz="1600">
                <a:solidFill>
                  <a:schemeClr val="accent4"/>
                </a:solidFill>
                <a:latin typeface="Corbel"/>
                <a:ea typeface="Corbel"/>
                <a:cs typeface="Corbel"/>
                <a:sym typeface="Corbel"/>
              </a:rPr>
              <a:t>Website,  Facebook, Instagram</a:t>
            </a:r>
            <a:endParaRPr/>
          </a:p>
          <a:p>
            <a:pPr indent="0" lvl="0" marL="0" marR="0" rtl="0" algn="l">
              <a:spcBef>
                <a:spcPts val="0"/>
              </a:spcBef>
              <a:spcAft>
                <a:spcPts val="0"/>
              </a:spcAft>
              <a:buNone/>
            </a:pPr>
            <a:r>
              <a:rPr b="1" lang="en-SG" sz="1600">
                <a:solidFill>
                  <a:schemeClr val="accent4"/>
                </a:solidFill>
                <a:latin typeface="Corbel"/>
                <a:ea typeface="Corbel"/>
                <a:cs typeface="Corbel"/>
                <a:sym typeface="Corbel"/>
              </a:rPr>
              <a:t>Content: </a:t>
            </a:r>
            <a:r>
              <a:rPr b="1" i="0" lang="en-SG" sz="1400" u="none" strike="noStrike">
                <a:solidFill>
                  <a:schemeClr val="accent4"/>
                </a:solidFill>
                <a:latin typeface="Arial"/>
                <a:ea typeface="Arial"/>
                <a:cs typeface="Arial"/>
                <a:sym typeface="Arial"/>
              </a:rPr>
              <a:t>"Explore Our Menu - Delicious Halal Thai Food Perfect for you and your </a:t>
            </a:r>
            <a:r>
              <a:rPr b="1" lang="en-SG" sz="1400">
                <a:solidFill>
                  <a:schemeClr val="accent4"/>
                </a:solidFill>
                <a:latin typeface="Arial"/>
                <a:ea typeface="Arial"/>
                <a:cs typeface="Arial"/>
                <a:sym typeface="Arial"/>
              </a:rPr>
              <a:t>f</a:t>
            </a:r>
            <a:r>
              <a:rPr b="1" i="0" lang="en-SG" sz="1400" u="none" strike="noStrike">
                <a:solidFill>
                  <a:schemeClr val="accent4"/>
                </a:solidFill>
                <a:latin typeface="Arial"/>
                <a:ea typeface="Arial"/>
                <a:cs typeface="Arial"/>
                <a:sym typeface="Arial"/>
              </a:rPr>
              <a:t>amilies."</a:t>
            </a:r>
            <a:endParaRPr/>
          </a:p>
          <a:p>
            <a:pPr indent="0" lvl="0" marL="0" marR="0" rtl="0" algn="l">
              <a:spcBef>
                <a:spcPts val="0"/>
              </a:spcBef>
              <a:spcAft>
                <a:spcPts val="0"/>
              </a:spcAft>
              <a:buNone/>
            </a:pPr>
            <a:r>
              <a:t/>
            </a:r>
            <a:endParaRPr sz="1600">
              <a:solidFill>
                <a:schemeClr val="accent2"/>
              </a:solidFill>
              <a:latin typeface="Corbel"/>
              <a:ea typeface="Corbel"/>
              <a:cs typeface="Corbel"/>
              <a:sym typeface="Corbel"/>
            </a:endParaRPr>
          </a:p>
        </p:txBody>
      </p:sp>
      <p:sp>
        <p:nvSpPr>
          <p:cNvPr id="548" name="Google Shape;548;g2740ba676fe_0_231"/>
          <p:cNvSpPr txBox="1"/>
          <p:nvPr/>
        </p:nvSpPr>
        <p:spPr>
          <a:xfrm>
            <a:off x="5212487" y="5760327"/>
            <a:ext cx="655003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600">
                <a:solidFill>
                  <a:srgbClr val="6E6E6E"/>
                </a:solidFill>
                <a:latin typeface="Corbel"/>
                <a:ea typeface="Corbel"/>
                <a:cs typeface="Corbel"/>
                <a:sym typeface="Corbel"/>
              </a:rPr>
              <a:t>Channels: Website, Phone, WhatsApp </a:t>
            </a:r>
            <a:endParaRPr/>
          </a:p>
          <a:p>
            <a:pPr indent="0" lvl="0" marL="0" marR="0" rtl="0" algn="l">
              <a:spcBef>
                <a:spcPts val="0"/>
              </a:spcBef>
              <a:spcAft>
                <a:spcPts val="0"/>
              </a:spcAft>
              <a:buNone/>
            </a:pPr>
            <a:r>
              <a:rPr b="1" lang="en-SG" sz="1600">
                <a:solidFill>
                  <a:srgbClr val="6E6E6E"/>
                </a:solidFill>
                <a:latin typeface="Corbel"/>
                <a:ea typeface="Corbel"/>
                <a:cs typeface="Corbel"/>
                <a:sym typeface="Corbel"/>
              </a:rPr>
              <a:t>Content: </a:t>
            </a:r>
            <a:r>
              <a:rPr b="1" i="0" lang="en-SG" sz="1600" u="none" strike="noStrike">
                <a:solidFill>
                  <a:srgbClr val="6E6E6E"/>
                </a:solidFill>
                <a:latin typeface="Arial"/>
                <a:ea typeface="Arial"/>
                <a:cs typeface="Arial"/>
                <a:sym typeface="Arial"/>
              </a:rPr>
              <a:t> "</a:t>
            </a:r>
            <a:r>
              <a:rPr b="1" i="0" lang="en-SG" sz="1400" u="none" strike="noStrike">
                <a:solidFill>
                  <a:srgbClr val="6E6E6E"/>
                </a:solidFill>
                <a:latin typeface="Arial"/>
                <a:ea typeface="Arial"/>
                <a:cs typeface="Arial"/>
                <a:sym typeface="Arial"/>
              </a:rPr>
              <a:t>Order online and get free delivery on your first purchase!"</a:t>
            </a:r>
            <a:endParaRPr b="1" sz="1400">
              <a:solidFill>
                <a:srgbClr val="6E6E6E"/>
              </a:solidFill>
              <a:latin typeface="Corbel"/>
              <a:ea typeface="Corbel"/>
              <a:cs typeface="Corbel"/>
              <a:sym typeface="Corbe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740ba676fe_0_288"/>
          <p:cNvSpPr txBox="1"/>
          <p:nvPr/>
        </p:nvSpPr>
        <p:spPr>
          <a:xfrm>
            <a:off x="661909" y="2921430"/>
            <a:ext cx="108681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SG" sz="5400" u="none" cap="none" strike="noStrike">
                <a:solidFill>
                  <a:srgbClr val="FF3300"/>
                </a:solidFill>
                <a:latin typeface="Montserrat SemiBold"/>
                <a:ea typeface="Montserrat SemiBold"/>
                <a:cs typeface="Montserrat SemiBold"/>
                <a:sym typeface="Montserrat SemiBold"/>
              </a:rPr>
              <a:t>Marketing Execution</a:t>
            </a:r>
            <a:endParaRPr b="0" i="0" sz="2400" u="none" cap="none" strike="noStrike">
              <a:solidFill>
                <a:srgbClr val="000000"/>
              </a:solidFill>
              <a:latin typeface="Arial"/>
              <a:ea typeface="Arial"/>
              <a:cs typeface="Arial"/>
              <a:sym typeface="Arial"/>
            </a:endParaRPr>
          </a:p>
        </p:txBody>
      </p:sp>
      <p:sp>
        <p:nvSpPr>
          <p:cNvPr id="554" name="Google Shape;554;g2740ba676fe_0_28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grpSp>
        <p:nvGrpSpPr>
          <p:cNvPr id="559" name="Google Shape;559;g2740ba676fe_0_295"/>
          <p:cNvGrpSpPr/>
          <p:nvPr/>
        </p:nvGrpSpPr>
        <p:grpSpPr>
          <a:xfrm>
            <a:off x="727220" y="171998"/>
            <a:ext cx="10231500" cy="762797"/>
            <a:chOff x="727220" y="171998"/>
            <a:chExt cx="10231500" cy="762797"/>
          </a:xfrm>
        </p:grpSpPr>
        <p:sp>
          <p:nvSpPr>
            <p:cNvPr id="560" name="Google Shape;560;g2740ba676fe_0_295"/>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SEM - Google Search Ads </a:t>
              </a:r>
              <a:endParaRPr b="0" i="0" sz="1400" u="none" cap="none" strike="noStrike">
                <a:solidFill>
                  <a:srgbClr val="000000"/>
                </a:solidFill>
                <a:latin typeface="Arial"/>
                <a:ea typeface="Arial"/>
                <a:cs typeface="Arial"/>
                <a:sym typeface="Arial"/>
              </a:endParaRPr>
            </a:p>
          </p:txBody>
        </p:sp>
        <p:cxnSp>
          <p:nvCxnSpPr>
            <p:cNvPr id="561" name="Google Shape;561;g2740ba676fe_0_29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62" name="Google Shape;562;g2740ba676fe_0_29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63" name="Google Shape;563;g2740ba676fe_0_29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564" name="Google Shape;564;g2740ba676fe_0_295"/>
          <p:cNvSpPr txBox="1"/>
          <p:nvPr/>
        </p:nvSpPr>
        <p:spPr>
          <a:xfrm>
            <a:off x="504150" y="1066950"/>
            <a:ext cx="3905400" cy="4701900"/>
          </a:xfrm>
          <a:prstGeom prst="rect">
            <a:avLst/>
          </a:prstGeom>
          <a:noFill/>
          <a:ln>
            <a:noFill/>
          </a:ln>
        </p:spPr>
        <p:txBody>
          <a:bodyPr anchorCtr="0" anchor="t" bIns="45700" lIns="91425" spcFirstLastPara="1" rIns="91425" wrap="square" tIns="45700">
            <a:noAutofit/>
          </a:bodyPr>
          <a:lstStyle/>
          <a:p>
            <a:pPr indent="0" lvl="0" marL="457200" marR="0" rtl="0" algn="l">
              <a:lnSpc>
                <a:spcPct val="90000"/>
              </a:lnSpc>
              <a:spcBef>
                <a:spcPts val="0"/>
              </a:spcBef>
              <a:spcAft>
                <a:spcPts val="0"/>
              </a:spcAft>
              <a:buClr>
                <a:srgbClr val="000000"/>
              </a:buClr>
              <a:buSzPts val="20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pic>
        <p:nvPicPr>
          <p:cNvPr id="565" name="Google Shape;565;g2740ba676fe_0_295"/>
          <p:cNvPicPr preferRelativeResize="0"/>
          <p:nvPr/>
        </p:nvPicPr>
        <p:blipFill rotWithShape="1">
          <a:blip r:embed="rId3">
            <a:alphaModFix/>
          </a:blip>
          <a:srcRect b="0" l="0" r="0" t="0"/>
          <a:stretch/>
        </p:blipFill>
        <p:spPr>
          <a:xfrm>
            <a:off x="1066800" y="1061830"/>
            <a:ext cx="9333299" cy="5156089"/>
          </a:xfrm>
          <a:prstGeom prst="rect">
            <a:avLst/>
          </a:prstGeom>
          <a:noFill/>
          <a:ln>
            <a:noFill/>
          </a:ln>
        </p:spPr>
      </p:pic>
      <p:sp>
        <p:nvSpPr>
          <p:cNvPr id="566" name="Google Shape;566;g2740ba676fe_0_295"/>
          <p:cNvSpPr/>
          <p:nvPr/>
        </p:nvSpPr>
        <p:spPr>
          <a:xfrm>
            <a:off x="10998957" y="390080"/>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28"/>
          <p:cNvSpPr txBox="1"/>
          <p:nvPr>
            <p:ph type="title"/>
          </p:nvPr>
        </p:nvSpPr>
        <p:spPr>
          <a:xfrm>
            <a:off x="966266" y="203146"/>
            <a:ext cx="10515600" cy="1036374"/>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rgbClr val="FF3300"/>
              </a:buClr>
              <a:buSzPct val="1000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SEM - Google Search Ads (Ad mockups)</a:t>
            </a:r>
            <a:br>
              <a:rPr b="0" i="0" lang="en-SG" sz="1400" u="none" cap="none" strike="noStrike">
                <a:solidFill>
                  <a:srgbClr val="000000"/>
                </a:solidFill>
                <a:latin typeface="Arial"/>
                <a:ea typeface="Arial"/>
                <a:cs typeface="Arial"/>
                <a:sym typeface="Arial"/>
              </a:rPr>
            </a:br>
            <a:endParaRPr/>
          </a:p>
        </p:txBody>
      </p:sp>
      <p:sp>
        <p:nvSpPr>
          <p:cNvPr id="572" name="Google Shape;572;p2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573" name="Google Shape;573;p28"/>
          <p:cNvPicPr preferRelativeResize="0"/>
          <p:nvPr/>
        </p:nvPicPr>
        <p:blipFill rotWithShape="1">
          <a:blip r:embed="rId3">
            <a:alphaModFix/>
          </a:blip>
          <a:srcRect b="0" l="0" r="0" t="0"/>
          <a:stretch/>
        </p:blipFill>
        <p:spPr>
          <a:xfrm>
            <a:off x="991666" y="1401499"/>
            <a:ext cx="7941624" cy="4548590"/>
          </a:xfrm>
          <a:prstGeom prst="rect">
            <a:avLst/>
          </a:prstGeom>
          <a:noFill/>
          <a:ln>
            <a:noFill/>
          </a:ln>
        </p:spPr>
      </p:pic>
      <p:sp>
        <p:nvSpPr>
          <p:cNvPr id="574" name="Google Shape;574;p28"/>
          <p:cNvSpPr/>
          <p:nvPr/>
        </p:nvSpPr>
        <p:spPr>
          <a:xfrm>
            <a:off x="10901680" y="406110"/>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9"/>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SEM - Google Search Ads (Ad mockups)</a:t>
            </a:r>
            <a:br>
              <a:rPr b="0" i="0" lang="en-SG" sz="1400" u="none" cap="none" strike="noStrike">
                <a:solidFill>
                  <a:srgbClr val="000000"/>
                </a:solidFill>
                <a:latin typeface="Arial"/>
                <a:ea typeface="Arial"/>
                <a:cs typeface="Arial"/>
                <a:sym typeface="Arial"/>
              </a:rPr>
            </a:br>
            <a:endParaRPr/>
          </a:p>
        </p:txBody>
      </p:sp>
      <p:sp>
        <p:nvSpPr>
          <p:cNvPr id="580" name="Google Shape;580;p2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581" name="Google Shape;581;p29"/>
          <p:cNvPicPr preferRelativeResize="0"/>
          <p:nvPr/>
        </p:nvPicPr>
        <p:blipFill rotWithShape="1">
          <a:blip r:embed="rId3">
            <a:alphaModFix/>
          </a:blip>
          <a:srcRect b="0" l="0" r="0" t="0"/>
          <a:stretch/>
        </p:blipFill>
        <p:spPr>
          <a:xfrm>
            <a:off x="1015708" y="1334762"/>
            <a:ext cx="8128292" cy="49246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0"/>
          <p:cNvSpPr txBox="1"/>
          <p:nvPr>
            <p:ph type="title"/>
          </p:nvPr>
        </p:nvSpPr>
        <p:spPr>
          <a:xfrm>
            <a:off x="1143000" y="0"/>
            <a:ext cx="9875520" cy="19659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SEM - Google Search Ads (Ad mockups)</a:t>
            </a:r>
            <a:endParaRPr/>
          </a:p>
        </p:txBody>
      </p:sp>
      <p:sp>
        <p:nvSpPr>
          <p:cNvPr id="587" name="Google Shape;587;p3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588" name="Google Shape;588;p30"/>
          <p:cNvPicPr preferRelativeResize="0"/>
          <p:nvPr/>
        </p:nvPicPr>
        <p:blipFill rotWithShape="1">
          <a:blip r:embed="rId3">
            <a:alphaModFix/>
          </a:blip>
          <a:srcRect b="0" l="0" r="0" t="0"/>
          <a:stretch/>
        </p:blipFill>
        <p:spPr>
          <a:xfrm>
            <a:off x="1173480" y="1513440"/>
            <a:ext cx="9373224" cy="435694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1"/>
          <p:cNvSpPr txBox="1"/>
          <p:nvPr>
            <p:ph type="title"/>
          </p:nvPr>
        </p:nvSpPr>
        <p:spPr>
          <a:xfrm>
            <a:off x="1143000" y="609600"/>
            <a:ext cx="9875520" cy="1088207"/>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rgbClr val="000000"/>
              </a:buClr>
              <a:buSzPct val="77777"/>
              <a:buFont typeface="Arial"/>
              <a:buNone/>
            </a:pPr>
            <a:r>
              <a:rPr b="1" i="0" lang="en-SG" sz="4000" u="none" cap="none" strike="noStrike">
                <a:solidFill>
                  <a:srgbClr val="FF3300"/>
                </a:solidFill>
                <a:latin typeface="Montserrat SemiBold"/>
                <a:ea typeface="Montserrat SemiBold"/>
                <a:cs typeface="Montserrat SemiBold"/>
                <a:sym typeface="Montserrat SemiBold"/>
              </a:rPr>
              <a:t>SEM - Google Search Ads</a:t>
            </a:r>
            <a:br>
              <a:rPr b="0" i="0" lang="en-SG" sz="1400" u="none" cap="none" strike="noStrike">
                <a:solidFill>
                  <a:srgbClr val="000000"/>
                </a:solidFill>
                <a:latin typeface="Arial"/>
                <a:ea typeface="Arial"/>
                <a:cs typeface="Arial"/>
                <a:sym typeface="Arial"/>
              </a:rPr>
            </a:br>
            <a:endParaRPr/>
          </a:p>
        </p:txBody>
      </p:sp>
      <p:sp>
        <p:nvSpPr>
          <p:cNvPr id="594" name="Google Shape;594;p3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595" name="Google Shape;595;p31"/>
          <p:cNvPicPr preferRelativeResize="0"/>
          <p:nvPr/>
        </p:nvPicPr>
        <p:blipFill rotWithShape="1">
          <a:blip r:embed="rId3">
            <a:alphaModFix/>
          </a:blip>
          <a:srcRect b="0" l="0" r="0" t="0"/>
          <a:stretch/>
        </p:blipFill>
        <p:spPr>
          <a:xfrm>
            <a:off x="838200" y="2099956"/>
            <a:ext cx="10358120" cy="372172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2"/>
          <p:cNvSpPr txBox="1"/>
          <p:nvPr>
            <p:ph type="title"/>
          </p:nvPr>
        </p:nvSpPr>
        <p:spPr>
          <a:xfrm>
            <a:off x="838200" y="0"/>
            <a:ext cx="10287000" cy="12028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3600"/>
              <a:buFont typeface="Montserrat SemiBold"/>
              <a:buNone/>
            </a:pPr>
            <a:r>
              <a:rPr b="1" i="0" lang="en-SG" sz="3600" u="none" cap="none" strike="noStrike">
                <a:solidFill>
                  <a:srgbClr val="FF3300"/>
                </a:solidFill>
                <a:latin typeface="Montserrat SemiBold"/>
                <a:ea typeface="Montserrat SemiBold"/>
                <a:cs typeface="Montserrat SemiBold"/>
                <a:sym typeface="Montserrat SemiBold"/>
              </a:rPr>
              <a:t>SEM - Google Search Ads</a:t>
            </a:r>
            <a:endParaRPr sz="3600"/>
          </a:p>
        </p:txBody>
      </p:sp>
      <p:sp>
        <p:nvSpPr>
          <p:cNvPr id="601" name="Google Shape;601;p3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602" name="Google Shape;602;p32"/>
          <p:cNvPicPr preferRelativeResize="0"/>
          <p:nvPr/>
        </p:nvPicPr>
        <p:blipFill rotWithShape="1">
          <a:blip r:embed="rId3">
            <a:alphaModFix/>
          </a:blip>
          <a:srcRect b="0" l="0" r="0" t="0"/>
          <a:stretch/>
        </p:blipFill>
        <p:spPr>
          <a:xfrm>
            <a:off x="3501927" y="2057281"/>
            <a:ext cx="5188146" cy="2743438"/>
          </a:xfrm>
          <a:prstGeom prst="rect">
            <a:avLst/>
          </a:prstGeom>
          <a:noFill/>
          <a:ln>
            <a:noFill/>
          </a:ln>
        </p:spPr>
      </p:pic>
      <p:pic>
        <p:nvPicPr>
          <p:cNvPr id="603" name="Google Shape;603;p32"/>
          <p:cNvPicPr preferRelativeResize="0"/>
          <p:nvPr/>
        </p:nvPicPr>
        <p:blipFill rotWithShape="1">
          <a:blip r:embed="rId3">
            <a:alphaModFix/>
          </a:blip>
          <a:srcRect b="0" l="0" r="0" t="0"/>
          <a:stretch/>
        </p:blipFill>
        <p:spPr>
          <a:xfrm>
            <a:off x="555708" y="1821055"/>
            <a:ext cx="10480039" cy="45853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g273f00a8ea7_0_30"/>
          <p:cNvGrpSpPr/>
          <p:nvPr/>
        </p:nvGrpSpPr>
        <p:grpSpPr>
          <a:xfrm>
            <a:off x="727220" y="171998"/>
            <a:ext cx="10231500" cy="762797"/>
            <a:chOff x="727220" y="171998"/>
            <a:chExt cx="10231500" cy="762797"/>
          </a:xfrm>
        </p:grpSpPr>
        <p:sp>
          <p:nvSpPr>
            <p:cNvPr id="131" name="Google Shape;131;g273f00a8ea7_0_30"/>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Current Lead Generation</a:t>
              </a:r>
              <a:endParaRPr b="0" i="0" sz="1400" u="none" cap="none" strike="noStrike">
                <a:solidFill>
                  <a:srgbClr val="000000"/>
                </a:solidFill>
                <a:latin typeface="Arial"/>
                <a:ea typeface="Arial"/>
                <a:cs typeface="Arial"/>
                <a:sym typeface="Arial"/>
              </a:endParaRPr>
            </a:p>
          </p:txBody>
        </p:sp>
        <p:cxnSp>
          <p:nvCxnSpPr>
            <p:cNvPr id="132" name="Google Shape;132;g273f00a8ea7_0_3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33" name="Google Shape;133;g273f00a8ea7_0_3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34" name="Google Shape;134;g273f00a8ea7_0_3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135" name="Google Shape;135;g273f00a8ea7_0_30"/>
          <p:cNvSpPr txBox="1"/>
          <p:nvPr/>
        </p:nvSpPr>
        <p:spPr>
          <a:xfrm>
            <a:off x="135922" y="1405853"/>
            <a:ext cx="11183700" cy="505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SG" sz="2400" u="none" cap="none" strike="noStrike">
                <a:solidFill>
                  <a:srgbClr val="525B13"/>
                </a:solidFill>
                <a:latin typeface="Montserrat Medium"/>
                <a:ea typeface="Montserrat Medium"/>
                <a:cs typeface="Montserrat Medium"/>
                <a:sym typeface="Montserrat Medium"/>
              </a:rPr>
              <a:t>    </a:t>
            </a:r>
            <a:r>
              <a:rPr b="0" i="0" lang="en-SG" sz="2400" u="none" cap="none" strike="noStrike">
                <a:solidFill>
                  <a:srgbClr val="000000"/>
                </a:solidFill>
                <a:latin typeface="Montserrat Medium"/>
                <a:ea typeface="Montserrat Medium"/>
                <a:cs typeface="Montserrat Medium"/>
                <a:sym typeface="Montserrat Medium"/>
              </a:rPr>
              <a:t>All leads are currently generated by </a:t>
            </a:r>
            <a:endParaRPr b="0" i="0" sz="2400" u="none" cap="none" strike="noStrike">
              <a:solidFill>
                <a:srgbClr val="000000"/>
              </a:solidFill>
              <a:latin typeface="Montserrat Medium"/>
              <a:ea typeface="Montserrat Medium"/>
              <a:cs typeface="Montserrat Medium"/>
              <a:sym typeface="Montserrat Medium"/>
            </a:endParaRPr>
          </a:p>
          <a:p>
            <a:pPr indent="0" lvl="0" marL="914400" marR="0" rtl="0" algn="l">
              <a:lnSpc>
                <a:spcPct val="9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Medium"/>
              <a:ea typeface="Montserrat Medium"/>
              <a:cs typeface="Montserrat Medium"/>
              <a:sym typeface="Montserrat Medium"/>
            </a:endParaRPr>
          </a:p>
          <a:p>
            <a:pPr indent="-381000" lvl="1" marL="914400" marR="0" rtl="0" algn="l">
              <a:lnSpc>
                <a:spcPct val="90000"/>
              </a:lnSpc>
              <a:spcBef>
                <a:spcPts val="0"/>
              </a:spcBef>
              <a:spcAft>
                <a:spcPts val="0"/>
              </a:spcAft>
              <a:buClr>
                <a:srgbClr val="000000"/>
              </a:buClr>
              <a:buSzPts val="2400"/>
              <a:buFont typeface="Arial"/>
              <a:buChar char="○"/>
            </a:pPr>
            <a:r>
              <a:rPr b="0" i="0" lang="en-SG" sz="2400" u="none" cap="none" strike="noStrike">
                <a:solidFill>
                  <a:srgbClr val="000000"/>
                </a:solidFill>
                <a:latin typeface="Montserrat Medium"/>
                <a:ea typeface="Montserrat Medium"/>
                <a:cs typeface="Montserrat Medium"/>
                <a:sym typeface="Montserrat Medium"/>
              </a:rPr>
              <a:t>Word of mouth</a:t>
            </a:r>
            <a:endParaRPr b="0" i="0" sz="2400" u="none" cap="none" strike="noStrike">
              <a:solidFill>
                <a:srgbClr val="000000"/>
              </a:solidFill>
              <a:latin typeface="Montserrat Medium"/>
              <a:ea typeface="Montserrat Medium"/>
              <a:cs typeface="Montserrat Medium"/>
              <a:sym typeface="Montserrat Medium"/>
            </a:endParaRPr>
          </a:p>
          <a:p>
            <a:pPr indent="0" lvl="0" marL="914400" marR="0" rtl="0" algn="l">
              <a:lnSpc>
                <a:spcPct val="90000"/>
              </a:lnSpc>
              <a:spcBef>
                <a:spcPts val="0"/>
              </a:spcBef>
              <a:spcAft>
                <a:spcPts val="0"/>
              </a:spcAft>
              <a:buClr>
                <a:srgbClr val="000000"/>
              </a:buClr>
              <a:buSzPts val="2400"/>
              <a:buFont typeface="Arial"/>
              <a:buNone/>
            </a:pPr>
            <a:r>
              <a:t/>
            </a:r>
            <a:endParaRPr b="0" i="0" sz="2400" u="none" cap="none" strike="noStrike">
              <a:solidFill>
                <a:srgbClr val="000000"/>
              </a:solidFill>
              <a:latin typeface="Montserrat Medium"/>
              <a:ea typeface="Montserrat Medium"/>
              <a:cs typeface="Montserrat Medium"/>
              <a:sym typeface="Montserrat Medium"/>
            </a:endParaRPr>
          </a:p>
          <a:p>
            <a:pPr indent="-381000" lvl="1" marL="914400" marR="0" rtl="0" algn="l">
              <a:lnSpc>
                <a:spcPct val="90000"/>
              </a:lnSpc>
              <a:spcBef>
                <a:spcPts val="0"/>
              </a:spcBef>
              <a:spcAft>
                <a:spcPts val="0"/>
              </a:spcAft>
              <a:buClr>
                <a:srgbClr val="191919"/>
              </a:buClr>
              <a:buSzPts val="2400"/>
              <a:buFont typeface="Montserrat Medium"/>
              <a:buChar char="○"/>
            </a:pPr>
            <a:r>
              <a:rPr b="0" i="0" lang="en-SG" sz="2400" u="none" cap="none" strike="noStrike">
                <a:solidFill>
                  <a:srgbClr val="000000"/>
                </a:solidFill>
                <a:latin typeface="Montserrat Medium"/>
                <a:ea typeface="Montserrat Medium"/>
                <a:cs typeface="Montserrat Medium"/>
                <a:sym typeface="Montserrat Medium"/>
              </a:rPr>
              <a:t>Food Panda for delivery leads</a:t>
            </a:r>
            <a:endParaRPr b="0" i="0" sz="2400" u="none" cap="none" strike="noStrike">
              <a:solidFill>
                <a:srgbClr val="000000"/>
              </a:solidFill>
              <a:latin typeface="Montserrat Medium"/>
              <a:ea typeface="Montserrat Medium"/>
              <a:cs typeface="Montserrat Medium"/>
              <a:sym typeface="Montserrat Medium"/>
            </a:endParaRPr>
          </a:p>
          <a:p>
            <a:pPr indent="-381000" lvl="2" marL="1371600" marR="0" rtl="0" algn="l">
              <a:lnSpc>
                <a:spcPct val="90000"/>
              </a:lnSpc>
              <a:spcBef>
                <a:spcPts val="0"/>
              </a:spcBef>
              <a:spcAft>
                <a:spcPts val="0"/>
              </a:spcAft>
              <a:buClr>
                <a:srgbClr val="191919"/>
              </a:buClr>
              <a:buSzPts val="2400"/>
              <a:buFont typeface="Montserrat Medium"/>
              <a:buChar char="■"/>
            </a:pPr>
            <a:r>
              <a:rPr b="0" i="0" lang="en-SG" sz="2400" u="sng" cap="none" strike="noStrike">
                <a:solidFill>
                  <a:srgbClr val="0070C0"/>
                </a:solidFill>
                <a:latin typeface="Montserrat Medium"/>
                <a:ea typeface="Montserrat Medium"/>
                <a:cs typeface="Montserrat Medium"/>
                <a:sym typeface="Montserrat Medium"/>
                <a:hlinkClick r:id="rId3">
                  <a:extLst>
                    <a:ext uri="{A12FA001-AC4F-418D-AE19-62706E023703}">
                      <ahyp:hlinkClr val="tx"/>
                    </a:ext>
                  </a:extLst>
                </a:hlinkClick>
              </a:rPr>
              <a:t>https://www.foodpanda.sg/restaurant/w8kc/thai-to-go-changi-road</a:t>
            </a:r>
            <a:endParaRPr b="0" i="0" sz="2400" u="none" cap="none" strike="noStrike">
              <a:solidFill>
                <a:srgbClr val="0070C0"/>
              </a:solidFill>
              <a:latin typeface="Montserrat Medium"/>
              <a:ea typeface="Montserrat Medium"/>
              <a:cs typeface="Montserrat Medium"/>
              <a:sym typeface="Montserrat Medium"/>
            </a:endParaRPr>
          </a:p>
          <a:p>
            <a:pPr indent="0" lvl="0" marL="9144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accent2"/>
              </a:solidFill>
              <a:latin typeface="Montserrat Medium"/>
              <a:ea typeface="Montserrat Medium"/>
              <a:cs typeface="Montserrat Medium"/>
              <a:sym typeface="Montserrat Medium"/>
            </a:endParaRPr>
          </a:p>
          <a:p>
            <a:pPr indent="-381000" lvl="1" marL="914400" marR="0" rtl="0" algn="l">
              <a:lnSpc>
                <a:spcPct val="90000"/>
              </a:lnSpc>
              <a:spcBef>
                <a:spcPts val="0"/>
              </a:spcBef>
              <a:spcAft>
                <a:spcPts val="0"/>
              </a:spcAft>
              <a:buClr>
                <a:srgbClr val="191919"/>
              </a:buClr>
              <a:buSzPts val="2400"/>
              <a:buFont typeface="Montserrat Medium"/>
              <a:buChar char="○"/>
            </a:pPr>
            <a:r>
              <a:rPr b="0" i="0" lang="en-SG" sz="2400" u="none" cap="none" strike="noStrike">
                <a:solidFill>
                  <a:srgbClr val="000000"/>
                </a:solidFill>
                <a:latin typeface="Montserrat Medium"/>
                <a:ea typeface="Montserrat Medium"/>
                <a:cs typeface="Montserrat Medium"/>
                <a:sym typeface="Montserrat Medium"/>
              </a:rPr>
              <a:t>Leads Catering </a:t>
            </a:r>
            <a:endParaRPr b="0" i="0" sz="2400" u="none" cap="none" strike="noStrike">
              <a:solidFill>
                <a:srgbClr val="000000"/>
              </a:solidFill>
              <a:latin typeface="Montserrat Medium"/>
              <a:ea typeface="Montserrat Medium"/>
              <a:cs typeface="Montserrat Medium"/>
              <a:sym typeface="Montserrat Medium"/>
            </a:endParaRPr>
          </a:p>
          <a:p>
            <a:pPr indent="-381000" lvl="2" marL="1371600" marR="0" rtl="0" algn="l">
              <a:lnSpc>
                <a:spcPct val="90000"/>
              </a:lnSpc>
              <a:spcBef>
                <a:spcPts val="0"/>
              </a:spcBef>
              <a:spcAft>
                <a:spcPts val="0"/>
              </a:spcAft>
              <a:buClr>
                <a:srgbClr val="191919"/>
              </a:buClr>
              <a:buSzPts val="2400"/>
              <a:buFont typeface="Montserrat Medium"/>
              <a:buChar char="■"/>
            </a:pPr>
            <a:r>
              <a:rPr b="0" i="0" lang="en-SG" sz="2400" u="none" cap="none" strike="noStrike">
                <a:solidFill>
                  <a:srgbClr val="0070C0"/>
                </a:solidFill>
                <a:latin typeface="Montserrat Medium"/>
                <a:ea typeface="Montserrat Medium"/>
                <a:cs typeface="Montserrat Medium"/>
                <a:sym typeface="Montserrat Medium"/>
              </a:rPr>
              <a:t>https://www.foodline.sg/catering/Thaitogo/</a:t>
            </a:r>
            <a:endParaRPr b="0" i="0" sz="2400" u="none" cap="none" strike="noStrike">
              <a:solidFill>
                <a:srgbClr val="0070C0"/>
              </a:solidFill>
              <a:latin typeface="Montserrat Medium"/>
              <a:ea typeface="Montserrat Medium"/>
              <a:cs typeface="Montserrat Medium"/>
              <a:sym typeface="Montserrat Medium"/>
            </a:endParaRPr>
          </a:p>
          <a:p>
            <a:pPr indent="0" lvl="0" marL="914400" marR="0" rtl="0" algn="l">
              <a:lnSpc>
                <a:spcPct val="90000"/>
              </a:lnSpc>
              <a:spcBef>
                <a:spcPts val="0"/>
              </a:spcBef>
              <a:spcAft>
                <a:spcPts val="0"/>
              </a:spcAft>
              <a:buClr>
                <a:srgbClr val="000000"/>
              </a:buClr>
              <a:buSzPts val="2400"/>
              <a:buFont typeface="Arial"/>
              <a:buNone/>
            </a:pPr>
            <a:r>
              <a:t/>
            </a:r>
            <a:endParaRPr b="0" i="0" sz="2400" u="none" cap="none" strike="noStrike">
              <a:solidFill>
                <a:srgbClr val="191919"/>
              </a:solidFill>
              <a:latin typeface="Montserrat Medium"/>
              <a:ea typeface="Montserrat Medium"/>
              <a:cs typeface="Montserrat Medium"/>
              <a:sym typeface="Montserrat Medium"/>
            </a:endParaRPr>
          </a:p>
        </p:txBody>
      </p:sp>
      <p:sp>
        <p:nvSpPr>
          <p:cNvPr id="136" name="Google Shape;136;g273f00a8ea7_0_30"/>
          <p:cNvSpPr/>
          <p:nvPr/>
        </p:nvSpPr>
        <p:spPr>
          <a:xfrm>
            <a:off x="10982192" y="269047"/>
            <a:ext cx="674859" cy="705927"/>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3"/>
          <p:cNvSpPr txBox="1"/>
          <p:nvPr>
            <p:ph type="title"/>
          </p:nvPr>
        </p:nvSpPr>
        <p:spPr>
          <a:xfrm>
            <a:off x="1127760" y="28067"/>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3600"/>
              <a:buFont typeface="Montserrat SemiBold"/>
              <a:buNone/>
            </a:pPr>
            <a:r>
              <a:rPr b="1" i="0" lang="en-SG" sz="3600" u="none" cap="none" strike="noStrike">
                <a:solidFill>
                  <a:srgbClr val="FF3300"/>
                </a:solidFill>
                <a:latin typeface="Montserrat SemiBold"/>
                <a:ea typeface="Montserrat SemiBold"/>
                <a:cs typeface="Montserrat SemiBold"/>
                <a:sym typeface="Montserrat SemiBold"/>
              </a:rPr>
              <a:t>SEM - Google Search Ads</a:t>
            </a:r>
            <a:endParaRPr sz="3600"/>
          </a:p>
        </p:txBody>
      </p:sp>
      <p:sp>
        <p:nvSpPr>
          <p:cNvPr id="609" name="Google Shape;609;p3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610" name="Google Shape;610;p33"/>
          <p:cNvPicPr preferRelativeResize="0"/>
          <p:nvPr/>
        </p:nvPicPr>
        <p:blipFill rotWithShape="1">
          <a:blip r:embed="rId3">
            <a:alphaModFix/>
          </a:blip>
          <a:srcRect b="0" l="0" r="0" t="0"/>
          <a:stretch/>
        </p:blipFill>
        <p:spPr>
          <a:xfrm>
            <a:off x="1310641" y="1690688"/>
            <a:ext cx="9509759" cy="459200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4"/>
          <p:cNvSpPr txBox="1"/>
          <p:nvPr>
            <p:ph type="title"/>
          </p:nvPr>
        </p:nvSpPr>
        <p:spPr>
          <a:xfrm>
            <a:off x="1143000" y="-619040"/>
            <a:ext cx="9875520" cy="2585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SEM - Google Search Ads (Target Audience)</a:t>
            </a:r>
            <a:endParaRPr/>
          </a:p>
        </p:txBody>
      </p:sp>
      <p:sp>
        <p:nvSpPr>
          <p:cNvPr id="616" name="Google Shape;616;p3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617" name="Google Shape;617;p34"/>
          <p:cNvPicPr preferRelativeResize="0"/>
          <p:nvPr/>
        </p:nvPicPr>
        <p:blipFill rotWithShape="1">
          <a:blip r:embed="rId3">
            <a:alphaModFix/>
          </a:blip>
          <a:srcRect b="0" l="0" r="0" t="0"/>
          <a:stretch/>
        </p:blipFill>
        <p:spPr>
          <a:xfrm>
            <a:off x="545562" y="1028134"/>
            <a:ext cx="10785915" cy="5432612"/>
          </a:xfrm>
          <a:prstGeom prst="rect">
            <a:avLst/>
          </a:prstGeom>
          <a:noFill/>
          <a:ln>
            <a:noFill/>
          </a:ln>
        </p:spPr>
      </p:pic>
      <p:sp>
        <p:nvSpPr>
          <p:cNvPr id="618" name="Google Shape;618;p34"/>
          <p:cNvSpPr/>
          <p:nvPr/>
        </p:nvSpPr>
        <p:spPr>
          <a:xfrm>
            <a:off x="8794098" y="1486916"/>
            <a:ext cx="349902" cy="958088"/>
          </a:xfrm>
          <a:prstGeom prst="downArrow">
            <a:avLst>
              <a:gd fmla="val 50000"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619" name="Google Shape;619;p34"/>
          <p:cNvSpPr/>
          <p:nvPr/>
        </p:nvSpPr>
        <p:spPr>
          <a:xfrm>
            <a:off x="10874277" y="397254"/>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5"/>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SEM - Google Search Ads (Target Audience)</a:t>
            </a:r>
            <a:br>
              <a:rPr b="0" i="0" lang="en-SG" sz="1400" u="none" cap="none" strike="noStrike">
                <a:solidFill>
                  <a:srgbClr val="000000"/>
                </a:solidFill>
                <a:latin typeface="Arial"/>
                <a:ea typeface="Arial"/>
                <a:cs typeface="Arial"/>
                <a:sym typeface="Arial"/>
              </a:rPr>
            </a:br>
            <a:endParaRPr/>
          </a:p>
        </p:txBody>
      </p:sp>
      <p:sp>
        <p:nvSpPr>
          <p:cNvPr id="625" name="Google Shape;625;p35"/>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626" name="Google Shape;626;p3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627" name="Google Shape;627;p35"/>
          <p:cNvPicPr preferRelativeResize="0"/>
          <p:nvPr/>
        </p:nvPicPr>
        <p:blipFill rotWithShape="1">
          <a:blip r:embed="rId3">
            <a:alphaModFix/>
          </a:blip>
          <a:srcRect b="0" l="0" r="0" t="0"/>
          <a:stretch/>
        </p:blipFill>
        <p:spPr>
          <a:xfrm>
            <a:off x="711200" y="1667900"/>
            <a:ext cx="10515600" cy="45090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6"/>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Search Engine Marketing (Google Display Network Ads)</a:t>
            </a:r>
            <a:br>
              <a:rPr b="0" i="0" lang="en-SG" sz="1400" u="none" cap="none" strike="noStrike">
                <a:solidFill>
                  <a:srgbClr val="000000"/>
                </a:solidFill>
                <a:latin typeface="Arial"/>
                <a:ea typeface="Arial"/>
                <a:cs typeface="Arial"/>
                <a:sym typeface="Arial"/>
              </a:rPr>
            </a:br>
            <a:r>
              <a:rPr b="1" i="0" lang="en-SG" sz="1800" u="none" cap="none" strike="noStrike">
                <a:solidFill>
                  <a:srgbClr val="FF0000"/>
                </a:solidFill>
                <a:latin typeface="Arial"/>
                <a:ea typeface="Arial"/>
                <a:cs typeface="Arial"/>
                <a:sym typeface="Arial"/>
              </a:rPr>
              <a:t>Mobile Banner Ad</a:t>
            </a:r>
            <a:endParaRPr b="1" sz="1800">
              <a:solidFill>
                <a:srgbClr val="FF0000"/>
              </a:solidFill>
            </a:endParaRPr>
          </a:p>
        </p:txBody>
      </p:sp>
      <p:sp>
        <p:nvSpPr>
          <p:cNvPr id="633" name="Google Shape;633;p36"/>
          <p:cNvSpPr txBox="1"/>
          <p:nvPr>
            <p:ph idx="1" type="body"/>
          </p:nvPr>
        </p:nvSpPr>
        <p:spPr>
          <a:xfrm rot="5400000">
            <a:off x="4060136" y="-859736"/>
            <a:ext cx="4038600" cy="9872871"/>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634" name="Google Shape;634;p3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635" name="Google Shape;635;p36"/>
          <p:cNvPicPr preferRelativeResize="0"/>
          <p:nvPr/>
        </p:nvPicPr>
        <p:blipFill rotWithShape="1">
          <a:blip r:embed="rId3">
            <a:alphaModFix/>
          </a:blip>
          <a:srcRect b="0" l="0" r="0" t="0"/>
          <a:stretch/>
        </p:blipFill>
        <p:spPr>
          <a:xfrm>
            <a:off x="949960" y="2005057"/>
            <a:ext cx="9972040" cy="3974484"/>
          </a:xfrm>
          <a:prstGeom prst="rect">
            <a:avLst/>
          </a:prstGeom>
          <a:noFill/>
          <a:ln>
            <a:noFill/>
          </a:ln>
        </p:spPr>
      </p:pic>
      <p:sp>
        <p:nvSpPr>
          <p:cNvPr id="636" name="Google Shape;636;p36"/>
          <p:cNvSpPr/>
          <p:nvPr/>
        </p:nvSpPr>
        <p:spPr>
          <a:xfrm>
            <a:off x="11015871" y="373380"/>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7"/>
          <p:cNvSpPr txBox="1"/>
          <p:nvPr>
            <p:ph type="title"/>
          </p:nvPr>
        </p:nvSpPr>
        <p:spPr>
          <a:xfrm>
            <a:off x="1076961" y="269047"/>
            <a:ext cx="9875520" cy="135636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Search Engine Marketing (Google Display Network Ads)</a:t>
            </a:r>
            <a:br>
              <a:rPr lang="en-SG" sz="1400">
                <a:solidFill>
                  <a:srgbClr val="000000"/>
                </a:solidFill>
                <a:latin typeface="Arial"/>
                <a:ea typeface="Arial"/>
                <a:cs typeface="Arial"/>
                <a:sym typeface="Arial"/>
              </a:rPr>
            </a:br>
            <a:r>
              <a:rPr b="1" lang="en-SG" sz="1800">
                <a:solidFill>
                  <a:srgbClr val="FF0000"/>
                </a:solidFill>
                <a:latin typeface="Arial"/>
                <a:ea typeface="Arial"/>
                <a:cs typeface="Arial"/>
                <a:sym typeface="Arial"/>
              </a:rPr>
              <a:t>Halfpage Ad</a:t>
            </a:r>
            <a:endParaRPr b="1" sz="1800">
              <a:solidFill>
                <a:srgbClr val="FF0000"/>
              </a:solidFill>
            </a:endParaRPr>
          </a:p>
        </p:txBody>
      </p:sp>
      <p:sp>
        <p:nvSpPr>
          <p:cNvPr id="642" name="Google Shape;642;p37"/>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643" name="Google Shape;643;p3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644" name="Google Shape;644;p37"/>
          <p:cNvPicPr preferRelativeResize="0"/>
          <p:nvPr/>
        </p:nvPicPr>
        <p:blipFill rotWithShape="1">
          <a:blip r:embed="rId3">
            <a:alphaModFix/>
          </a:blip>
          <a:srcRect b="0" l="0" r="0" t="0"/>
          <a:stretch/>
        </p:blipFill>
        <p:spPr>
          <a:xfrm>
            <a:off x="751841" y="1690688"/>
            <a:ext cx="10200640" cy="4661989"/>
          </a:xfrm>
          <a:prstGeom prst="rect">
            <a:avLst/>
          </a:prstGeom>
          <a:noFill/>
          <a:ln>
            <a:noFill/>
          </a:ln>
        </p:spPr>
      </p:pic>
      <p:sp>
        <p:nvSpPr>
          <p:cNvPr id="645" name="Google Shape;645;p37"/>
          <p:cNvSpPr/>
          <p:nvPr/>
        </p:nvSpPr>
        <p:spPr>
          <a:xfrm>
            <a:off x="11035747" y="490027"/>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8"/>
          <p:cNvSpPr txBox="1"/>
          <p:nvPr>
            <p:ph type="title"/>
          </p:nvPr>
        </p:nvSpPr>
        <p:spPr>
          <a:xfrm>
            <a:off x="838201" y="579120"/>
            <a:ext cx="10180319" cy="13868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2500"/>
              <a:buFont typeface="Montserrat SemiBold"/>
              <a:buNone/>
            </a:pPr>
            <a:r>
              <a:rPr b="1" i="0" lang="en-SG" sz="2500" u="none" cap="none" strike="noStrike">
                <a:solidFill>
                  <a:srgbClr val="FF3300"/>
                </a:solidFill>
                <a:latin typeface="Montserrat SemiBold"/>
                <a:ea typeface="Montserrat SemiBold"/>
                <a:cs typeface="Montserrat SemiBold"/>
                <a:sym typeface="Montserrat SemiBold"/>
              </a:rPr>
              <a:t>Search Engine Marketing (Google Display Network Ads)</a:t>
            </a:r>
            <a:br>
              <a:rPr b="1" i="0" lang="en-SG" sz="2500" u="none" cap="none" strike="noStrike">
                <a:solidFill>
                  <a:srgbClr val="FF3300"/>
                </a:solidFill>
                <a:latin typeface="Montserrat SemiBold"/>
                <a:ea typeface="Montserrat SemiBold"/>
                <a:cs typeface="Montserrat SemiBold"/>
                <a:sym typeface="Montserrat SemiBold"/>
              </a:rPr>
            </a:br>
            <a:r>
              <a:rPr b="1" i="0" lang="en-SG" sz="1800" u="none" cap="none" strike="noStrike">
                <a:solidFill>
                  <a:srgbClr val="FF3300"/>
                </a:solidFill>
                <a:latin typeface="Montserrat SemiBold"/>
                <a:ea typeface="Montserrat SemiBold"/>
                <a:cs typeface="Montserrat SemiBold"/>
                <a:sym typeface="Montserrat SemiBold"/>
              </a:rPr>
              <a:t>Billboard Ad</a:t>
            </a:r>
            <a:endParaRPr sz="1800"/>
          </a:p>
        </p:txBody>
      </p:sp>
      <p:sp>
        <p:nvSpPr>
          <p:cNvPr id="651" name="Google Shape;651;p3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652" name="Google Shape;652;p38"/>
          <p:cNvPicPr preferRelativeResize="0"/>
          <p:nvPr/>
        </p:nvPicPr>
        <p:blipFill rotWithShape="1">
          <a:blip r:embed="rId3">
            <a:alphaModFix/>
          </a:blip>
          <a:srcRect b="0" l="0" r="0" t="0"/>
          <a:stretch/>
        </p:blipFill>
        <p:spPr>
          <a:xfrm>
            <a:off x="838201" y="1917629"/>
            <a:ext cx="9067799" cy="4273227"/>
          </a:xfrm>
          <a:prstGeom prst="rect">
            <a:avLst/>
          </a:prstGeom>
          <a:noFill/>
          <a:ln>
            <a:noFill/>
          </a:ln>
        </p:spPr>
      </p:pic>
      <p:sp>
        <p:nvSpPr>
          <p:cNvPr id="653" name="Google Shape;653;p38"/>
          <p:cNvSpPr/>
          <p:nvPr/>
        </p:nvSpPr>
        <p:spPr>
          <a:xfrm>
            <a:off x="11035747" y="528320"/>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grpSp>
        <p:nvGrpSpPr>
          <p:cNvPr id="658" name="Google Shape;658;g2740ba676fe_0_402"/>
          <p:cNvGrpSpPr/>
          <p:nvPr/>
        </p:nvGrpSpPr>
        <p:grpSpPr>
          <a:xfrm>
            <a:off x="663235" y="201799"/>
            <a:ext cx="10231500" cy="762797"/>
            <a:chOff x="635780" y="171998"/>
            <a:chExt cx="10231500" cy="762797"/>
          </a:xfrm>
        </p:grpSpPr>
        <p:sp>
          <p:nvSpPr>
            <p:cNvPr id="659" name="Google Shape;659;g2740ba676fe_0_402"/>
            <p:cNvSpPr txBox="1"/>
            <p:nvPr/>
          </p:nvSpPr>
          <p:spPr>
            <a:xfrm>
              <a:off x="635780" y="202348"/>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Social Media Marketing (Organic Post)</a:t>
              </a:r>
              <a:endParaRPr b="0" i="0" sz="1400" u="none" cap="none" strike="noStrike">
                <a:solidFill>
                  <a:srgbClr val="000000"/>
                </a:solidFill>
                <a:latin typeface="Arial"/>
                <a:ea typeface="Arial"/>
                <a:cs typeface="Arial"/>
                <a:sym typeface="Arial"/>
              </a:endParaRPr>
            </a:p>
          </p:txBody>
        </p:sp>
        <p:cxnSp>
          <p:nvCxnSpPr>
            <p:cNvPr id="660" name="Google Shape;660;g2740ba676fe_0_40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61" name="Google Shape;661;g2740ba676fe_0_40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62" name="Google Shape;662;g2740ba676fe_0_402"/>
          <p:cNvSpPr txBox="1"/>
          <p:nvPr>
            <p:ph type="title"/>
          </p:nvPr>
        </p:nvSpPr>
        <p:spPr>
          <a:xfrm>
            <a:off x="966952" y="886921"/>
            <a:ext cx="10051568" cy="5965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orbel"/>
              <a:buNone/>
            </a:pPr>
            <a:r>
              <a:rPr b="1" lang="en-SG" sz="2400">
                <a:solidFill>
                  <a:schemeClr val="dk1"/>
                </a:solidFill>
              </a:rPr>
              <a:t>Instagram Mobile                                               Instagram Desktop</a:t>
            </a:r>
            <a:endParaRPr b="1" sz="2400">
              <a:solidFill>
                <a:schemeClr val="dk1"/>
              </a:solidFill>
            </a:endParaRPr>
          </a:p>
        </p:txBody>
      </p:sp>
      <p:sp>
        <p:nvSpPr>
          <p:cNvPr id="663" name="Google Shape;663;g2740ba676fe_0_402"/>
          <p:cNvSpPr txBox="1"/>
          <p:nvPr>
            <p:ph idx="1" type="body"/>
          </p:nvPr>
        </p:nvSpPr>
        <p:spPr>
          <a:xfrm>
            <a:off x="838200" y="1825625"/>
            <a:ext cx="4699000" cy="4076009"/>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664" name="Google Shape;664;g2740ba676fe_0_402"/>
          <p:cNvSpPr txBox="1"/>
          <p:nvPr>
            <p:ph idx="2" type="body"/>
          </p:nvPr>
        </p:nvSpPr>
        <p:spPr>
          <a:xfrm>
            <a:off x="6267612" y="2057400"/>
            <a:ext cx="4754880" cy="4023360"/>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665" name="Google Shape;665;g2740ba676fe_0_40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pic>
        <p:nvPicPr>
          <p:cNvPr id="666" name="Google Shape;666;g2740ba676fe_0_402"/>
          <p:cNvPicPr preferRelativeResize="0"/>
          <p:nvPr/>
        </p:nvPicPr>
        <p:blipFill rotWithShape="1">
          <a:blip r:embed="rId3">
            <a:alphaModFix/>
          </a:blip>
          <a:srcRect b="0" l="0" r="0" t="0"/>
          <a:stretch/>
        </p:blipFill>
        <p:spPr>
          <a:xfrm>
            <a:off x="1090085" y="1642095"/>
            <a:ext cx="2760556" cy="4718397"/>
          </a:xfrm>
          <a:prstGeom prst="rect">
            <a:avLst/>
          </a:prstGeom>
          <a:noFill/>
          <a:ln>
            <a:noFill/>
          </a:ln>
        </p:spPr>
      </p:pic>
      <p:pic>
        <p:nvPicPr>
          <p:cNvPr id="667" name="Google Shape;667;g2740ba676fe_0_402"/>
          <p:cNvPicPr preferRelativeResize="0"/>
          <p:nvPr/>
        </p:nvPicPr>
        <p:blipFill rotWithShape="1">
          <a:blip r:embed="rId4">
            <a:alphaModFix/>
          </a:blip>
          <a:srcRect b="0" l="0" r="0" t="0"/>
          <a:stretch/>
        </p:blipFill>
        <p:spPr>
          <a:xfrm>
            <a:off x="5870425" y="1746604"/>
            <a:ext cx="5137597" cy="4430359"/>
          </a:xfrm>
          <a:prstGeom prst="rect">
            <a:avLst/>
          </a:prstGeom>
          <a:noFill/>
          <a:ln>
            <a:noFill/>
          </a:ln>
        </p:spPr>
      </p:pic>
      <p:sp>
        <p:nvSpPr>
          <p:cNvPr id="668" name="Google Shape;668;g2740ba676fe_0_402"/>
          <p:cNvSpPr/>
          <p:nvPr/>
        </p:nvSpPr>
        <p:spPr>
          <a:xfrm>
            <a:off x="10980124" y="356621"/>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pSp>
        <p:nvGrpSpPr>
          <p:cNvPr id="673" name="Google Shape;673;p39"/>
          <p:cNvGrpSpPr/>
          <p:nvPr/>
        </p:nvGrpSpPr>
        <p:grpSpPr>
          <a:xfrm>
            <a:off x="727220" y="171998"/>
            <a:ext cx="10231500" cy="762797"/>
            <a:chOff x="727220" y="171998"/>
            <a:chExt cx="10231500" cy="762797"/>
          </a:xfrm>
        </p:grpSpPr>
        <p:sp>
          <p:nvSpPr>
            <p:cNvPr id="674" name="Google Shape;674;p39"/>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Social Media Marketing -- Organic Post (Facebook)</a:t>
              </a:r>
              <a:endParaRPr b="0" i="0" sz="1400" u="none" cap="none" strike="noStrike">
                <a:solidFill>
                  <a:srgbClr val="000000"/>
                </a:solidFill>
                <a:latin typeface="Arial"/>
                <a:ea typeface="Arial"/>
                <a:cs typeface="Arial"/>
                <a:sym typeface="Arial"/>
              </a:endParaRPr>
            </a:p>
          </p:txBody>
        </p:sp>
        <p:cxnSp>
          <p:nvCxnSpPr>
            <p:cNvPr id="675" name="Google Shape;675;p3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76" name="Google Shape;676;p3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77" name="Google Shape;677;p3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678" name="Google Shape;678;p39"/>
          <p:cNvSpPr txBox="1"/>
          <p:nvPr/>
        </p:nvSpPr>
        <p:spPr>
          <a:xfrm>
            <a:off x="504150" y="1066943"/>
            <a:ext cx="11183700" cy="4701900"/>
          </a:xfrm>
          <a:prstGeom prst="rect">
            <a:avLst/>
          </a:prstGeom>
          <a:noFill/>
          <a:ln>
            <a:noFill/>
          </a:ln>
        </p:spPr>
        <p:txBody>
          <a:bodyPr anchorCtr="0" anchor="t" bIns="45700" lIns="91425" spcFirstLastPara="1" rIns="91425" wrap="square" tIns="45700">
            <a:noAutofit/>
          </a:bodyPr>
          <a:lstStyle/>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0" lvl="0" marL="457200" marR="0" rtl="0" algn="l">
              <a:lnSpc>
                <a:spcPct val="90000"/>
              </a:lnSpc>
              <a:spcBef>
                <a:spcPts val="0"/>
              </a:spcBef>
              <a:spcAft>
                <a:spcPts val="0"/>
              </a:spcAft>
              <a:buClr>
                <a:srgbClr val="000000"/>
              </a:buClr>
              <a:buSzPts val="20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pic>
        <p:nvPicPr>
          <p:cNvPr id="679" name="Google Shape;679;p39"/>
          <p:cNvPicPr preferRelativeResize="0"/>
          <p:nvPr/>
        </p:nvPicPr>
        <p:blipFill rotWithShape="1">
          <a:blip r:embed="rId3">
            <a:alphaModFix/>
          </a:blip>
          <a:srcRect b="0" l="0" r="0" t="0"/>
          <a:stretch/>
        </p:blipFill>
        <p:spPr>
          <a:xfrm>
            <a:off x="835572" y="934795"/>
            <a:ext cx="10351909" cy="5768843"/>
          </a:xfrm>
          <a:prstGeom prst="rect">
            <a:avLst/>
          </a:prstGeom>
          <a:noFill/>
          <a:ln>
            <a:noFill/>
          </a:ln>
        </p:spPr>
      </p:pic>
      <p:sp>
        <p:nvSpPr>
          <p:cNvPr id="680" name="Google Shape;680;p39"/>
          <p:cNvSpPr/>
          <p:nvPr/>
        </p:nvSpPr>
        <p:spPr>
          <a:xfrm>
            <a:off x="11023635" y="413627"/>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740ba676fe_0_449"/>
          <p:cNvSpPr txBox="1"/>
          <p:nvPr>
            <p:ph type="title"/>
          </p:nvPr>
        </p:nvSpPr>
        <p:spPr>
          <a:xfrm>
            <a:off x="504150" y="133639"/>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4000"/>
              <a:buFont typeface="Corbel"/>
              <a:buNone/>
            </a:pPr>
            <a:r>
              <a:rPr b="1" lang="en-SG" sz="4000">
                <a:solidFill>
                  <a:srgbClr val="FF0000"/>
                </a:solidFill>
              </a:rPr>
              <a:t>Landing Page</a:t>
            </a:r>
            <a:endParaRPr b="1" sz="4000">
              <a:solidFill>
                <a:srgbClr val="FF0000"/>
              </a:solidFill>
            </a:endParaRPr>
          </a:p>
        </p:txBody>
      </p:sp>
      <p:sp>
        <p:nvSpPr>
          <p:cNvPr id="686" name="Google Shape;686;g2740ba676fe_0_449"/>
          <p:cNvSpPr txBox="1"/>
          <p:nvPr>
            <p:ph idx="1" type="body"/>
          </p:nvPr>
        </p:nvSpPr>
        <p:spPr>
          <a:xfrm rot="5400000">
            <a:off x="4060136" y="-859736"/>
            <a:ext cx="4038600" cy="9872871"/>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687" name="Google Shape;687;g2740ba676fe_0_44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688" name="Google Shape;688;g2740ba676fe_0_449"/>
          <p:cNvSpPr txBox="1"/>
          <p:nvPr/>
        </p:nvSpPr>
        <p:spPr>
          <a:xfrm>
            <a:off x="504150" y="1352599"/>
            <a:ext cx="10651530" cy="4416243"/>
          </a:xfrm>
          <a:prstGeom prst="rect">
            <a:avLst/>
          </a:prstGeom>
          <a:noFill/>
          <a:ln>
            <a:noFill/>
          </a:ln>
        </p:spPr>
        <p:txBody>
          <a:bodyPr anchorCtr="0" anchor="t" bIns="45700" lIns="91425" spcFirstLastPara="1" rIns="91425" wrap="square" tIns="45700">
            <a:noAutofit/>
          </a:bodyPr>
          <a:lstStyle/>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pic>
        <p:nvPicPr>
          <p:cNvPr id="689" name="Google Shape;689;g2740ba676fe_0_449"/>
          <p:cNvPicPr preferRelativeResize="0"/>
          <p:nvPr/>
        </p:nvPicPr>
        <p:blipFill rotWithShape="1">
          <a:blip r:embed="rId3">
            <a:alphaModFix/>
          </a:blip>
          <a:srcRect b="0" l="0" r="0" t="0"/>
          <a:stretch/>
        </p:blipFill>
        <p:spPr>
          <a:xfrm>
            <a:off x="406400" y="1629938"/>
            <a:ext cx="11104880" cy="4416243"/>
          </a:xfrm>
          <a:prstGeom prst="rect">
            <a:avLst/>
          </a:prstGeom>
          <a:noFill/>
          <a:ln>
            <a:noFill/>
          </a:ln>
        </p:spPr>
      </p:pic>
      <p:sp>
        <p:nvSpPr>
          <p:cNvPr id="690" name="Google Shape;690;g2740ba676fe_0_449"/>
          <p:cNvSpPr/>
          <p:nvPr/>
        </p:nvSpPr>
        <p:spPr>
          <a:xfrm>
            <a:off x="10876280" y="438199"/>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grpSp>
        <p:nvGrpSpPr>
          <p:cNvPr id="695" name="Google Shape;695;g2740ba676fe_0_461"/>
          <p:cNvGrpSpPr/>
          <p:nvPr/>
        </p:nvGrpSpPr>
        <p:grpSpPr>
          <a:xfrm>
            <a:off x="260276" y="351555"/>
            <a:ext cx="10231500" cy="1207003"/>
            <a:chOff x="727220" y="171998"/>
            <a:chExt cx="10231500" cy="762797"/>
          </a:xfrm>
        </p:grpSpPr>
        <p:sp>
          <p:nvSpPr>
            <p:cNvPr id="696" name="Google Shape;696;g2740ba676fe_0_461"/>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Landing Page</a:t>
              </a:r>
              <a:r>
                <a:rPr b="1" lang="en-SG" sz="2800">
                  <a:solidFill>
                    <a:srgbClr val="FF3300"/>
                  </a:solidFill>
                  <a:latin typeface="Montserrat SemiBold"/>
                  <a:ea typeface="Montserrat SemiBold"/>
                  <a:cs typeface="Montserrat SemiBold"/>
                  <a:sym typeface="Montserrat SemiBold"/>
                </a:rPr>
                <a:t> -  Mode of Mobile</a:t>
              </a:r>
              <a:endParaRPr b="0" i="0" sz="1400" u="none" cap="none" strike="noStrike">
                <a:solidFill>
                  <a:srgbClr val="000000"/>
                </a:solidFill>
                <a:latin typeface="Arial"/>
                <a:ea typeface="Arial"/>
                <a:cs typeface="Arial"/>
                <a:sym typeface="Arial"/>
              </a:endParaRPr>
            </a:p>
          </p:txBody>
        </p:sp>
        <p:cxnSp>
          <p:nvCxnSpPr>
            <p:cNvPr id="697" name="Google Shape;697;g2740ba676fe_0_46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98" name="Google Shape;698;g2740ba676fe_0_46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99" name="Google Shape;699;g2740ba676fe_0_46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700" name="Google Shape;700;g2740ba676fe_0_461"/>
          <p:cNvSpPr txBox="1"/>
          <p:nvPr/>
        </p:nvSpPr>
        <p:spPr>
          <a:xfrm>
            <a:off x="632650" y="1091294"/>
            <a:ext cx="10607040" cy="4675412"/>
          </a:xfrm>
          <a:prstGeom prst="rect">
            <a:avLst/>
          </a:prstGeom>
          <a:noFill/>
          <a:ln>
            <a:noFill/>
          </a:ln>
        </p:spPr>
        <p:txBody>
          <a:bodyPr anchorCtr="0" anchor="t" bIns="45700" lIns="91425" spcFirstLastPara="1" rIns="91425" wrap="square" tIns="45700">
            <a:noAutofit/>
          </a:bodyPr>
          <a:lstStyle/>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pic>
        <p:nvPicPr>
          <p:cNvPr id="701" name="Google Shape;701;g2740ba676fe_0_461"/>
          <p:cNvPicPr preferRelativeResize="0"/>
          <p:nvPr/>
        </p:nvPicPr>
        <p:blipFill rotWithShape="1">
          <a:blip r:embed="rId3">
            <a:alphaModFix/>
          </a:blip>
          <a:srcRect b="0" l="0" r="0" t="0"/>
          <a:stretch/>
        </p:blipFill>
        <p:spPr>
          <a:xfrm>
            <a:off x="190380" y="1696272"/>
            <a:ext cx="2627555" cy="4389842"/>
          </a:xfrm>
          <a:prstGeom prst="rect">
            <a:avLst/>
          </a:prstGeom>
          <a:noFill/>
          <a:ln>
            <a:noFill/>
          </a:ln>
        </p:spPr>
      </p:pic>
      <p:pic>
        <p:nvPicPr>
          <p:cNvPr id="702" name="Google Shape;702;g2740ba676fe_0_461"/>
          <p:cNvPicPr preferRelativeResize="0"/>
          <p:nvPr/>
        </p:nvPicPr>
        <p:blipFill rotWithShape="1">
          <a:blip r:embed="rId4">
            <a:alphaModFix/>
          </a:blip>
          <a:srcRect b="0" l="0" r="0" t="0"/>
          <a:stretch/>
        </p:blipFill>
        <p:spPr>
          <a:xfrm>
            <a:off x="2974648" y="1696272"/>
            <a:ext cx="2499217" cy="4318214"/>
          </a:xfrm>
          <a:prstGeom prst="rect">
            <a:avLst/>
          </a:prstGeom>
          <a:noFill/>
          <a:ln>
            <a:noFill/>
          </a:ln>
        </p:spPr>
      </p:pic>
      <p:pic>
        <p:nvPicPr>
          <p:cNvPr id="703" name="Google Shape;703;g2740ba676fe_0_461"/>
          <p:cNvPicPr preferRelativeResize="0"/>
          <p:nvPr/>
        </p:nvPicPr>
        <p:blipFill rotWithShape="1">
          <a:blip r:embed="rId5">
            <a:alphaModFix/>
          </a:blip>
          <a:srcRect b="0" l="0" r="0" t="0"/>
          <a:stretch/>
        </p:blipFill>
        <p:spPr>
          <a:xfrm>
            <a:off x="5702490" y="1696272"/>
            <a:ext cx="2555643" cy="4467002"/>
          </a:xfrm>
          <a:prstGeom prst="rect">
            <a:avLst/>
          </a:prstGeom>
          <a:noFill/>
          <a:ln>
            <a:noFill/>
          </a:ln>
        </p:spPr>
      </p:pic>
      <p:pic>
        <p:nvPicPr>
          <p:cNvPr id="704" name="Google Shape;704;g2740ba676fe_0_461"/>
          <p:cNvPicPr preferRelativeResize="0"/>
          <p:nvPr/>
        </p:nvPicPr>
        <p:blipFill rotWithShape="1">
          <a:blip r:embed="rId6">
            <a:alphaModFix/>
          </a:blip>
          <a:srcRect b="0" l="0" r="0" t="0"/>
          <a:stretch/>
        </p:blipFill>
        <p:spPr>
          <a:xfrm>
            <a:off x="8624243" y="1696272"/>
            <a:ext cx="2779590" cy="4389842"/>
          </a:xfrm>
          <a:prstGeom prst="rect">
            <a:avLst/>
          </a:prstGeom>
          <a:noFill/>
          <a:ln>
            <a:noFill/>
          </a:ln>
        </p:spPr>
      </p:pic>
      <p:sp>
        <p:nvSpPr>
          <p:cNvPr id="705" name="Google Shape;705;g2740ba676fe_0_461"/>
          <p:cNvSpPr/>
          <p:nvPr/>
        </p:nvSpPr>
        <p:spPr>
          <a:xfrm>
            <a:off x="10553123" y="436403"/>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pSp>
        <p:nvGrpSpPr>
          <p:cNvPr id="141" name="Google Shape;141;g273f00a8ea7_0_41"/>
          <p:cNvGrpSpPr/>
          <p:nvPr/>
        </p:nvGrpSpPr>
        <p:grpSpPr>
          <a:xfrm>
            <a:off x="727220" y="171998"/>
            <a:ext cx="10231500" cy="762797"/>
            <a:chOff x="727220" y="171998"/>
            <a:chExt cx="10231500" cy="762797"/>
          </a:xfrm>
        </p:grpSpPr>
        <p:sp>
          <p:nvSpPr>
            <p:cNvPr id="142" name="Google Shape;142;g273f00a8ea7_0_41"/>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Unique Value Proposition</a:t>
              </a:r>
              <a:endParaRPr b="0" i="0" sz="1400" u="none" cap="none" strike="noStrike">
                <a:solidFill>
                  <a:srgbClr val="000000"/>
                </a:solidFill>
                <a:latin typeface="Arial"/>
                <a:ea typeface="Arial"/>
                <a:cs typeface="Arial"/>
                <a:sym typeface="Arial"/>
              </a:endParaRPr>
            </a:p>
          </p:txBody>
        </p:sp>
        <p:cxnSp>
          <p:nvCxnSpPr>
            <p:cNvPr id="143" name="Google Shape;143;g273f00a8ea7_0_4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44" name="Google Shape;144;g273f00a8ea7_0_4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45" name="Google Shape;145;g273f00a8ea7_0_4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146" name="Google Shape;146;g273f00a8ea7_0_41"/>
          <p:cNvSpPr txBox="1"/>
          <p:nvPr/>
        </p:nvSpPr>
        <p:spPr>
          <a:xfrm>
            <a:off x="629577" y="1155084"/>
            <a:ext cx="11183700" cy="5055000"/>
          </a:xfrm>
          <a:prstGeom prst="rect">
            <a:avLst/>
          </a:prstGeom>
          <a:noFill/>
          <a:ln>
            <a:noFill/>
          </a:ln>
        </p:spPr>
        <p:txBody>
          <a:bodyPr anchorCtr="0" anchor="t" bIns="45700" lIns="91425" spcFirstLastPara="1" rIns="91425" wrap="square" tIns="45700">
            <a:noAutofit/>
          </a:bodyPr>
          <a:lstStyle/>
          <a:p>
            <a:pPr indent="0" lvl="0" marL="25400" marR="0" rtl="0" algn="l">
              <a:lnSpc>
                <a:spcPct val="90000"/>
              </a:lnSpc>
              <a:spcBef>
                <a:spcPts val="0"/>
              </a:spcBef>
              <a:spcAft>
                <a:spcPts val="0"/>
              </a:spcAft>
              <a:buNone/>
            </a:pPr>
            <a:r>
              <a:rPr b="0" i="0" lang="en-SG" sz="2800" u="none" cap="none" strike="noStrike">
                <a:solidFill>
                  <a:srgbClr val="000000"/>
                </a:solidFill>
                <a:latin typeface="Corbel"/>
                <a:ea typeface="Corbel"/>
                <a:cs typeface="Corbel"/>
                <a:sym typeface="Corbel"/>
              </a:rPr>
              <a:t>"Thai To Go" is a Halal-certified Thai restaurant near Eunos MRT. It serves a mix of Thai, Malay, and Western food at more affordable price. The restaurant offers various menu options like bento boxes and lunch sets. They provide next-day mini catering and can host parties for up to 40 people, with a minimum order for 20 . The restaurant is also known for its personalized catering, adjusting dishes to suit individual preferences, such as spice levels.</a:t>
            </a:r>
            <a:endParaRPr b="0" i="0" sz="2000" u="none" cap="none" strike="noStrike">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0"/>
          <p:cNvSpPr txBox="1"/>
          <p:nvPr>
            <p:ph type="title"/>
          </p:nvPr>
        </p:nvSpPr>
        <p:spPr>
          <a:xfrm>
            <a:off x="838200" y="33464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Landing Page  </a:t>
            </a:r>
            <a:br>
              <a:rPr b="0" i="0" lang="en-SG" sz="1400" u="none" cap="none" strike="noStrike">
                <a:solidFill>
                  <a:srgbClr val="000000"/>
                </a:solidFill>
                <a:latin typeface="Arial"/>
                <a:ea typeface="Arial"/>
                <a:cs typeface="Arial"/>
                <a:sym typeface="Arial"/>
              </a:rPr>
            </a:br>
            <a:endParaRPr/>
          </a:p>
        </p:txBody>
      </p:sp>
      <p:sp>
        <p:nvSpPr>
          <p:cNvPr id="711" name="Google Shape;711;p40"/>
          <p:cNvSpPr txBox="1"/>
          <p:nvPr>
            <p:ph idx="1" type="body"/>
          </p:nvPr>
        </p:nvSpPr>
        <p:spPr>
          <a:xfrm rot="10800000">
            <a:off x="497250" y="924562"/>
            <a:ext cx="10221552" cy="4876483"/>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712" name="Google Shape;712;p4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713" name="Google Shape;713;p40"/>
          <p:cNvPicPr preferRelativeResize="0"/>
          <p:nvPr/>
        </p:nvPicPr>
        <p:blipFill rotWithShape="1">
          <a:blip r:embed="rId3">
            <a:alphaModFix/>
          </a:blip>
          <a:srcRect b="0" l="0" r="0" t="0"/>
          <a:stretch/>
        </p:blipFill>
        <p:spPr>
          <a:xfrm>
            <a:off x="691176" y="1176333"/>
            <a:ext cx="9833700" cy="450533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41"/>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Landing Page  </a:t>
            </a:r>
            <a:endParaRPr/>
          </a:p>
        </p:txBody>
      </p:sp>
      <p:sp>
        <p:nvSpPr>
          <p:cNvPr id="719" name="Google Shape;719;p41"/>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720" name="Google Shape;720;p4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721" name="Google Shape;721;p41"/>
          <p:cNvPicPr preferRelativeResize="0"/>
          <p:nvPr/>
        </p:nvPicPr>
        <p:blipFill rotWithShape="1">
          <a:blip r:embed="rId3">
            <a:alphaModFix/>
          </a:blip>
          <a:srcRect b="0" l="0" r="0" t="0"/>
          <a:stretch/>
        </p:blipFill>
        <p:spPr>
          <a:xfrm>
            <a:off x="1236370" y="1843372"/>
            <a:ext cx="9939629" cy="4495277"/>
          </a:xfrm>
          <a:prstGeom prst="rect">
            <a:avLst/>
          </a:prstGeom>
          <a:noFill/>
          <a:ln>
            <a:noFill/>
          </a:ln>
        </p:spPr>
      </p:pic>
      <p:sp>
        <p:nvSpPr>
          <p:cNvPr id="722" name="Google Shape;722;p41"/>
          <p:cNvSpPr/>
          <p:nvPr/>
        </p:nvSpPr>
        <p:spPr>
          <a:xfrm>
            <a:off x="10718799" y="481772"/>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2"/>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Landing Page –  </a:t>
            </a:r>
            <a:endParaRPr/>
          </a:p>
        </p:txBody>
      </p:sp>
      <p:sp>
        <p:nvSpPr>
          <p:cNvPr id="728" name="Google Shape;728;p4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729" name="Google Shape;729;p42"/>
          <p:cNvPicPr preferRelativeResize="0"/>
          <p:nvPr/>
        </p:nvPicPr>
        <p:blipFill rotWithShape="1">
          <a:blip r:embed="rId3">
            <a:alphaModFix/>
          </a:blip>
          <a:srcRect b="0" l="0" r="0" t="0"/>
          <a:stretch/>
        </p:blipFill>
        <p:spPr>
          <a:xfrm>
            <a:off x="1249680" y="1832648"/>
            <a:ext cx="8270240" cy="400711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3"/>
          <p:cNvSpPr txBox="1"/>
          <p:nvPr>
            <p:ph type="title"/>
          </p:nvPr>
        </p:nvSpPr>
        <p:spPr>
          <a:xfrm>
            <a:off x="1055017" y="394719"/>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Landing Page</a:t>
            </a:r>
            <a:endParaRPr/>
          </a:p>
        </p:txBody>
      </p:sp>
      <p:sp>
        <p:nvSpPr>
          <p:cNvPr id="735" name="Google Shape;735;p4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736" name="Google Shape;736;p43"/>
          <p:cNvPicPr preferRelativeResize="0"/>
          <p:nvPr/>
        </p:nvPicPr>
        <p:blipFill rotWithShape="1">
          <a:blip r:embed="rId3">
            <a:alphaModFix/>
          </a:blip>
          <a:srcRect b="0" l="0" r="0" t="0"/>
          <a:stretch/>
        </p:blipFill>
        <p:spPr>
          <a:xfrm>
            <a:off x="1261463" y="1751079"/>
            <a:ext cx="9558937" cy="4425885"/>
          </a:xfrm>
          <a:prstGeom prst="rect">
            <a:avLst/>
          </a:prstGeom>
          <a:noFill/>
          <a:ln>
            <a:noFill/>
          </a:ln>
        </p:spPr>
      </p:pic>
      <p:sp>
        <p:nvSpPr>
          <p:cNvPr id="737" name="Google Shape;737;p43"/>
          <p:cNvSpPr/>
          <p:nvPr/>
        </p:nvSpPr>
        <p:spPr>
          <a:xfrm>
            <a:off x="10679783" y="394719"/>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4"/>
          <p:cNvSpPr txBox="1"/>
          <p:nvPr>
            <p:ph type="title"/>
          </p:nvPr>
        </p:nvSpPr>
        <p:spPr>
          <a:xfrm>
            <a:off x="791151" y="197927"/>
            <a:ext cx="9875520" cy="125495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Landing Page</a:t>
            </a:r>
            <a:endParaRPr/>
          </a:p>
        </p:txBody>
      </p:sp>
      <p:pic>
        <p:nvPicPr>
          <p:cNvPr id="743" name="Google Shape;743;p44"/>
          <p:cNvPicPr preferRelativeResize="0"/>
          <p:nvPr/>
        </p:nvPicPr>
        <p:blipFill rotWithShape="1">
          <a:blip r:embed="rId3">
            <a:alphaModFix/>
          </a:blip>
          <a:srcRect b="0" l="0" r="0" t="0"/>
          <a:stretch/>
        </p:blipFill>
        <p:spPr>
          <a:xfrm>
            <a:off x="791151" y="1648874"/>
            <a:ext cx="9171822" cy="4378960"/>
          </a:xfrm>
          <a:prstGeom prst="rect">
            <a:avLst/>
          </a:prstGeom>
          <a:noFill/>
          <a:ln>
            <a:noFill/>
          </a:ln>
        </p:spPr>
      </p:pic>
      <p:sp>
        <p:nvSpPr>
          <p:cNvPr id="744" name="Google Shape;744;p4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sp>
        <p:nvSpPr>
          <p:cNvPr id="745" name="Google Shape;745;p44"/>
          <p:cNvSpPr/>
          <p:nvPr/>
        </p:nvSpPr>
        <p:spPr>
          <a:xfrm>
            <a:off x="10578547" y="467360"/>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45"/>
          <p:cNvSpPr txBox="1"/>
          <p:nvPr>
            <p:ph type="title"/>
          </p:nvPr>
        </p:nvSpPr>
        <p:spPr>
          <a:xfrm>
            <a:off x="635000" y="375920"/>
            <a:ext cx="9875520" cy="114808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4400"/>
              <a:buFont typeface="Montserrat SemiBold"/>
              <a:buNone/>
            </a:pPr>
            <a:r>
              <a:rPr b="1" i="0" lang="en-SG" sz="4400" u="none" cap="none" strike="noStrike">
                <a:solidFill>
                  <a:srgbClr val="FF3300"/>
                </a:solidFill>
                <a:latin typeface="Montserrat SemiBold"/>
                <a:ea typeface="Montserrat SemiBold"/>
                <a:cs typeface="Montserrat SemiBold"/>
                <a:sym typeface="Montserrat SemiBold"/>
              </a:rPr>
              <a:t>Landing Page</a:t>
            </a:r>
            <a:endParaRPr/>
          </a:p>
        </p:txBody>
      </p:sp>
      <p:sp>
        <p:nvSpPr>
          <p:cNvPr id="751" name="Google Shape;751;p4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752" name="Google Shape;752;p45"/>
          <p:cNvPicPr preferRelativeResize="0"/>
          <p:nvPr/>
        </p:nvPicPr>
        <p:blipFill rotWithShape="1">
          <a:blip r:embed="rId3">
            <a:alphaModFix/>
          </a:blip>
          <a:srcRect b="0" l="0" r="0" t="0"/>
          <a:stretch/>
        </p:blipFill>
        <p:spPr>
          <a:xfrm>
            <a:off x="635000" y="1322630"/>
            <a:ext cx="10027920" cy="446514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46"/>
          <p:cNvSpPr txBox="1"/>
          <p:nvPr>
            <p:ph type="title"/>
          </p:nvPr>
        </p:nvSpPr>
        <p:spPr>
          <a:xfrm>
            <a:off x="345440" y="-142240"/>
            <a:ext cx="10673080" cy="151543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4400"/>
              <a:buFont typeface="Montserrat SemiBold"/>
              <a:buNone/>
            </a:pPr>
            <a:r>
              <a:rPr b="1" i="0" lang="en-SG" sz="4400" u="none" cap="none" strike="noStrike">
                <a:solidFill>
                  <a:srgbClr val="FF3300"/>
                </a:solidFill>
                <a:latin typeface="Montserrat SemiBold"/>
                <a:ea typeface="Montserrat SemiBold"/>
                <a:cs typeface="Montserrat SemiBold"/>
                <a:sym typeface="Montserrat SemiBold"/>
              </a:rPr>
              <a:t>Landing Page</a:t>
            </a:r>
            <a:endParaRPr/>
          </a:p>
        </p:txBody>
      </p:sp>
      <p:sp>
        <p:nvSpPr>
          <p:cNvPr id="758" name="Google Shape;758;p4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759" name="Google Shape;759;p46"/>
          <p:cNvPicPr preferRelativeResize="0"/>
          <p:nvPr/>
        </p:nvPicPr>
        <p:blipFill rotWithShape="1">
          <a:blip r:embed="rId3">
            <a:alphaModFix/>
          </a:blip>
          <a:srcRect b="0" l="0" r="0" t="0"/>
          <a:stretch/>
        </p:blipFill>
        <p:spPr>
          <a:xfrm>
            <a:off x="244042" y="1278555"/>
            <a:ext cx="10017558" cy="490421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47"/>
          <p:cNvSpPr txBox="1"/>
          <p:nvPr>
            <p:ph type="title"/>
          </p:nvPr>
        </p:nvSpPr>
        <p:spPr>
          <a:xfrm>
            <a:off x="436880" y="-111760"/>
            <a:ext cx="10581640" cy="20777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4400"/>
              <a:buFont typeface="Montserrat SemiBold"/>
              <a:buNone/>
            </a:pPr>
            <a:r>
              <a:rPr b="1" i="0" lang="en-SG" sz="4400" u="none" cap="none" strike="noStrike">
                <a:solidFill>
                  <a:srgbClr val="FF3300"/>
                </a:solidFill>
                <a:latin typeface="Montserrat SemiBold"/>
                <a:ea typeface="Montserrat SemiBold"/>
                <a:cs typeface="Montserrat SemiBold"/>
                <a:sym typeface="Montserrat SemiBold"/>
              </a:rPr>
              <a:t>Landing Page</a:t>
            </a:r>
            <a:endParaRPr/>
          </a:p>
        </p:txBody>
      </p:sp>
      <p:sp>
        <p:nvSpPr>
          <p:cNvPr id="765" name="Google Shape;765;p4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766" name="Google Shape;766;p47"/>
          <p:cNvPicPr preferRelativeResize="0"/>
          <p:nvPr/>
        </p:nvPicPr>
        <p:blipFill rotWithShape="1">
          <a:blip r:embed="rId3">
            <a:alphaModFix/>
          </a:blip>
          <a:srcRect b="0" l="0" r="0" t="0"/>
          <a:stretch/>
        </p:blipFill>
        <p:spPr>
          <a:xfrm>
            <a:off x="528320" y="1351279"/>
            <a:ext cx="9477138" cy="471309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8"/>
          <p:cNvSpPr txBox="1"/>
          <p:nvPr>
            <p:ph type="title"/>
          </p:nvPr>
        </p:nvSpPr>
        <p:spPr>
          <a:xfrm>
            <a:off x="383318" y="8382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4400"/>
              <a:buFont typeface="Montserrat SemiBold"/>
              <a:buNone/>
            </a:pPr>
            <a:r>
              <a:rPr b="1" i="0" lang="en-SG" sz="4400" u="none" cap="none" strike="noStrike">
                <a:solidFill>
                  <a:srgbClr val="FF3300"/>
                </a:solidFill>
                <a:latin typeface="Montserrat SemiBold"/>
                <a:ea typeface="Montserrat SemiBold"/>
                <a:cs typeface="Montserrat SemiBold"/>
                <a:sym typeface="Montserrat SemiBold"/>
              </a:rPr>
              <a:t>Landing Page</a:t>
            </a:r>
            <a:endParaRPr/>
          </a:p>
        </p:txBody>
      </p:sp>
      <p:sp>
        <p:nvSpPr>
          <p:cNvPr id="772" name="Google Shape;772;p4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773" name="Google Shape;773;p48"/>
          <p:cNvPicPr preferRelativeResize="0"/>
          <p:nvPr/>
        </p:nvPicPr>
        <p:blipFill rotWithShape="1">
          <a:blip r:embed="rId3">
            <a:alphaModFix/>
          </a:blip>
          <a:srcRect b="0" l="0" r="0" t="0"/>
          <a:stretch/>
        </p:blipFill>
        <p:spPr>
          <a:xfrm>
            <a:off x="383318" y="1373885"/>
            <a:ext cx="9723120" cy="472211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9"/>
          <p:cNvSpPr txBox="1"/>
          <p:nvPr>
            <p:ph type="title"/>
          </p:nvPr>
        </p:nvSpPr>
        <p:spPr>
          <a:xfrm>
            <a:off x="312198" y="269047"/>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4400"/>
              <a:buFont typeface="Montserrat SemiBold"/>
              <a:buNone/>
            </a:pPr>
            <a:r>
              <a:rPr b="1" i="0" lang="en-SG" sz="4400" u="none" cap="none" strike="noStrike">
                <a:solidFill>
                  <a:srgbClr val="FF3300"/>
                </a:solidFill>
                <a:latin typeface="Montserrat SemiBold"/>
                <a:ea typeface="Montserrat SemiBold"/>
                <a:cs typeface="Montserrat SemiBold"/>
                <a:sym typeface="Montserrat SemiBold"/>
              </a:rPr>
              <a:t>Landing Page</a:t>
            </a:r>
            <a:endParaRPr/>
          </a:p>
        </p:txBody>
      </p:sp>
      <p:sp>
        <p:nvSpPr>
          <p:cNvPr id="779" name="Google Shape;779;p4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780" name="Google Shape;780;p49"/>
          <p:cNvPicPr preferRelativeResize="0"/>
          <p:nvPr/>
        </p:nvPicPr>
        <p:blipFill rotWithShape="1">
          <a:blip r:embed="rId3">
            <a:alphaModFix/>
          </a:blip>
          <a:srcRect b="0" l="0" r="0" t="0"/>
          <a:stretch/>
        </p:blipFill>
        <p:spPr>
          <a:xfrm>
            <a:off x="312198" y="1452881"/>
            <a:ext cx="10318612" cy="4624246"/>
          </a:xfrm>
          <a:prstGeom prst="rect">
            <a:avLst/>
          </a:prstGeom>
          <a:noFill/>
          <a:ln>
            <a:noFill/>
          </a:ln>
        </p:spPr>
      </p:pic>
      <p:sp>
        <p:nvSpPr>
          <p:cNvPr id="781" name="Google Shape;781;p49"/>
          <p:cNvSpPr/>
          <p:nvPr/>
        </p:nvSpPr>
        <p:spPr>
          <a:xfrm>
            <a:off x="10771587" y="490027"/>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grpSp>
        <p:nvGrpSpPr>
          <p:cNvPr id="151" name="Google Shape;151;g273f00a8ea7_0_63"/>
          <p:cNvGrpSpPr/>
          <p:nvPr/>
        </p:nvGrpSpPr>
        <p:grpSpPr>
          <a:xfrm>
            <a:off x="727220" y="171998"/>
            <a:ext cx="10231500" cy="762797"/>
            <a:chOff x="727220" y="171998"/>
            <a:chExt cx="10231500" cy="762797"/>
          </a:xfrm>
        </p:grpSpPr>
        <p:sp>
          <p:nvSpPr>
            <p:cNvPr id="152" name="Google Shape;152;g273f00a8ea7_0_63"/>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Problem Statement</a:t>
              </a:r>
              <a:endParaRPr b="0" i="0" sz="1400" u="none" cap="none" strike="noStrike">
                <a:solidFill>
                  <a:srgbClr val="000000"/>
                </a:solidFill>
                <a:latin typeface="Arial"/>
                <a:ea typeface="Arial"/>
                <a:cs typeface="Arial"/>
                <a:sym typeface="Arial"/>
              </a:endParaRPr>
            </a:p>
          </p:txBody>
        </p:sp>
        <p:cxnSp>
          <p:nvCxnSpPr>
            <p:cNvPr id="153" name="Google Shape;153;g273f00a8ea7_0_6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54" name="Google Shape;154;g273f00a8ea7_0_6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55" name="Google Shape;155;g273f00a8ea7_0_6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156" name="Google Shape;156;g273f00a8ea7_0_63"/>
          <p:cNvSpPr txBox="1"/>
          <p:nvPr/>
        </p:nvSpPr>
        <p:spPr>
          <a:xfrm>
            <a:off x="175178" y="1405853"/>
            <a:ext cx="11183700" cy="5055000"/>
          </a:xfrm>
          <a:prstGeom prst="rect">
            <a:avLst/>
          </a:prstGeom>
          <a:noFill/>
          <a:ln>
            <a:noFill/>
          </a:ln>
        </p:spPr>
        <p:txBody>
          <a:bodyPr anchorCtr="0" anchor="t" bIns="45700" lIns="91425" spcFirstLastPara="1" rIns="91425" wrap="square" tIns="45700">
            <a:noAutofit/>
          </a:bodyPr>
          <a:lstStyle/>
          <a:p>
            <a:pPr indent="-342900" lvl="0" marL="800100" marR="0" rtl="0" algn="l">
              <a:lnSpc>
                <a:spcPct val="90000"/>
              </a:lnSpc>
              <a:spcBef>
                <a:spcPts val="0"/>
              </a:spcBef>
              <a:spcAft>
                <a:spcPts val="0"/>
              </a:spcAft>
              <a:buClr>
                <a:srgbClr val="000000"/>
              </a:buClr>
              <a:buSzPts val="2400"/>
              <a:buFont typeface="Arial"/>
              <a:buChar char="•"/>
            </a:pPr>
            <a:r>
              <a:rPr b="0" i="0" lang="en-SG" sz="2400" u="none" cap="none" strike="noStrike">
                <a:solidFill>
                  <a:srgbClr val="525B13"/>
                </a:solidFill>
                <a:latin typeface="Montserrat Medium"/>
                <a:ea typeface="Montserrat Medium"/>
                <a:cs typeface="Montserrat Medium"/>
                <a:sym typeface="Montserrat Medium"/>
              </a:rPr>
              <a:t>Since COVID-19, the business has slowed down because more people are working from home.</a:t>
            </a:r>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rgbClr val="525B13"/>
              </a:solidFill>
              <a:latin typeface="Montserrat Medium"/>
              <a:ea typeface="Montserrat Medium"/>
              <a:cs typeface="Montserrat Medium"/>
              <a:sym typeface="Montserrat Medium"/>
            </a:endParaRPr>
          </a:p>
          <a:p>
            <a:pPr indent="-342900" lvl="0" marL="800100" marR="0" rtl="0" algn="l">
              <a:lnSpc>
                <a:spcPct val="90000"/>
              </a:lnSpc>
              <a:spcBef>
                <a:spcPts val="0"/>
              </a:spcBef>
              <a:spcAft>
                <a:spcPts val="0"/>
              </a:spcAft>
              <a:buClr>
                <a:srgbClr val="000000"/>
              </a:buClr>
              <a:buSzPts val="2400"/>
              <a:buFont typeface="Arial"/>
              <a:buChar char="•"/>
            </a:pPr>
            <a:r>
              <a:rPr b="0" i="0" lang="en-SG" sz="2400" u="none" cap="none" strike="noStrike">
                <a:solidFill>
                  <a:srgbClr val="525B13"/>
                </a:solidFill>
                <a:latin typeface="Montserrat Medium"/>
                <a:ea typeface="Montserrat Medium"/>
                <a:cs typeface="Montserrat Medium"/>
                <a:sym typeface="Montserrat Medium"/>
              </a:rPr>
              <a:t>The goal is to increase orders, particularly deliveries , catering, and introduce special offers to attract customers.</a:t>
            </a:r>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rgbClr val="0070C0"/>
              </a:solidFill>
              <a:latin typeface="Montserrat Medium"/>
              <a:ea typeface="Montserrat Medium"/>
              <a:cs typeface="Montserrat Medium"/>
              <a:sym typeface="Montserrat Medium"/>
            </a:endParaRPr>
          </a:p>
        </p:txBody>
      </p:sp>
      <p:sp>
        <p:nvSpPr>
          <p:cNvPr id="157" name="Google Shape;157;g273f00a8ea7_0_63"/>
          <p:cNvSpPr/>
          <p:nvPr/>
        </p:nvSpPr>
        <p:spPr>
          <a:xfrm>
            <a:off x="10958720" y="451720"/>
            <a:ext cx="806560" cy="795487"/>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50"/>
          <p:cNvSpPr txBox="1"/>
          <p:nvPr>
            <p:ph type="title"/>
          </p:nvPr>
        </p:nvSpPr>
        <p:spPr>
          <a:xfrm>
            <a:off x="391160" y="172720"/>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4400"/>
              <a:buFont typeface="Montserrat SemiBold"/>
              <a:buNone/>
            </a:pPr>
            <a:r>
              <a:rPr b="1" i="0" lang="en-SG" sz="4400" u="none" cap="none" strike="noStrike">
                <a:solidFill>
                  <a:srgbClr val="FF3300"/>
                </a:solidFill>
                <a:latin typeface="Montserrat SemiBold"/>
                <a:ea typeface="Montserrat SemiBold"/>
                <a:cs typeface="Montserrat SemiBold"/>
                <a:sym typeface="Montserrat SemiBold"/>
              </a:rPr>
              <a:t>Landing Page</a:t>
            </a:r>
            <a:endParaRPr/>
          </a:p>
        </p:txBody>
      </p:sp>
      <p:sp>
        <p:nvSpPr>
          <p:cNvPr id="787" name="Google Shape;787;p50"/>
          <p:cNvSpPr txBox="1"/>
          <p:nvPr>
            <p:ph idx="1" type="body"/>
          </p:nvPr>
        </p:nvSpPr>
        <p:spPr>
          <a:xfrm rot="5400000">
            <a:off x="4060136" y="-859736"/>
            <a:ext cx="4038600" cy="9872871"/>
          </a:xfrm>
          <a:prstGeom prst="rect">
            <a:avLst/>
          </a:prstGeom>
          <a:noFill/>
          <a:ln>
            <a:noFill/>
          </a:ln>
        </p:spPr>
        <p:txBody>
          <a:bodyPr anchorCtr="0" anchor="t" bIns="45700" lIns="91425" spcFirstLastPara="1" rIns="91425" wrap="square" tIns="45700">
            <a:normAutofit/>
          </a:bodyPr>
          <a:lstStyle/>
          <a:p>
            <a:pPr indent="-71120" lvl="0" marL="228600" rtl="0" algn="l">
              <a:lnSpc>
                <a:spcPct val="90000"/>
              </a:lnSpc>
              <a:spcBef>
                <a:spcPts val="0"/>
              </a:spcBef>
              <a:spcAft>
                <a:spcPts val="0"/>
              </a:spcAft>
              <a:buSzPts val="1760"/>
              <a:buNone/>
            </a:pPr>
            <a:r>
              <a:t/>
            </a:r>
            <a:endParaRPr/>
          </a:p>
        </p:txBody>
      </p:sp>
      <p:sp>
        <p:nvSpPr>
          <p:cNvPr id="788" name="Google Shape;788;p5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789" name="Google Shape;789;p50"/>
          <p:cNvPicPr preferRelativeResize="0"/>
          <p:nvPr/>
        </p:nvPicPr>
        <p:blipFill rotWithShape="1">
          <a:blip r:embed="rId3">
            <a:alphaModFix/>
          </a:blip>
          <a:srcRect b="0" l="0" r="0" t="0"/>
          <a:stretch/>
        </p:blipFill>
        <p:spPr>
          <a:xfrm>
            <a:off x="449846" y="1767840"/>
            <a:ext cx="11106174" cy="463951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1"/>
          <p:cNvSpPr txBox="1"/>
          <p:nvPr>
            <p:ph type="title"/>
          </p:nvPr>
        </p:nvSpPr>
        <p:spPr>
          <a:xfrm>
            <a:off x="1158240" y="469265"/>
            <a:ext cx="9875520" cy="1356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3300"/>
              </a:buClr>
              <a:buSzPts val="2800"/>
              <a:buFont typeface="Montserrat SemiBold"/>
              <a:buNone/>
            </a:pPr>
            <a:r>
              <a:rPr b="1" i="0" lang="en-SG" sz="2800" u="none" cap="none" strike="noStrike">
                <a:solidFill>
                  <a:srgbClr val="FF3300"/>
                </a:solidFill>
                <a:latin typeface="Montserrat SemiBold"/>
                <a:ea typeface="Montserrat SemiBold"/>
                <a:cs typeface="Montserrat SemiBold"/>
                <a:sym typeface="Montserrat SemiBold"/>
              </a:rPr>
              <a:t>Landing Page</a:t>
            </a:r>
            <a:endParaRPr/>
          </a:p>
        </p:txBody>
      </p:sp>
      <p:sp>
        <p:nvSpPr>
          <p:cNvPr id="795" name="Google Shape;795;p5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796" name="Google Shape;796;p51"/>
          <p:cNvPicPr preferRelativeResize="0"/>
          <p:nvPr/>
        </p:nvPicPr>
        <p:blipFill rotWithShape="1">
          <a:blip r:embed="rId3">
            <a:alphaModFix/>
          </a:blip>
          <a:srcRect b="0" l="0" r="0" t="0"/>
          <a:stretch/>
        </p:blipFill>
        <p:spPr>
          <a:xfrm>
            <a:off x="1588764" y="1825625"/>
            <a:ext cx="6365189" cy="4594642"/>
          </a:xfrm>
          <a:prstGeom prst="rect">
            <a:avLst/>
          </a:prstGeom>
          <a:noFill/>
          <a:ln>
            <a:noFill/>
          </a:ln>
        </p:spPr>
      </p:pic>
      <p:sp>
        <p:nvSpPr>
          <p:cNvPr id="797" name="Google Shape;797;p51"/>
          <p:cNvSpPr/>
          <p:nvPr/>
        </p:nvSpPr>
        <p:spPr>
          <a:xfrm>
            <a:off x="10688320" y="469265"/>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2740ba676fe_0_27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SG" sz="1200" u="none" cap="none" strike="noStrike">
                <a:solidFill>
                  <a:srgbClr val="A6B727"/>
                </a:solidFill>
                <a:latin typeface="Corbel"/>
                <a:ea typeface="Corbel"/>
                <a:cs typeface="Corbel"/>
                <a:sym typeface="Corbel"/>
              </a:rPr>
              <a:t>‹#›</a:t>
            </a:fld>
            <a:endParaRPr b="0" i="0" sz="1200" u="none" cap="none" strike="noStrike">
              <a:solidFill>
                <a:srgbClr val="A6B727"/>
              </a:solidFill>
              <a:latin typeface="Corbel"/>
              <a:ea typeface="Corbel"/>
              <a:cs typeface="Corbel"/>
              <a:sym typeface="Corbel"/>
            </a:endParaRPr>
          </a:p>
        </p:txBody>
      </p:sp>
      <p:sp>
        <p:nvSpPr>
          <p:cNvPr id="803" name="Google Shape;803;g2740ba676fe_0_276"/>
          <p:cNvSpPr txBox="1"/>
          <p:nvPr/>
        </p:nvSpPr>
        <p:spPr>
          <a:xfrm>
            <a:off x="504150" y="1066943"/>
            <a:ext cx="11183700" cy="4701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graphicFrame>
        <p:nvGraphicFramePr>
          <p:cNvPr id="804" name="Google Shape;804;g2740ba676fe_0_276"/>
          <p:cNvGraphicFramePr/>
          <p:nvPr/>
        </p:nvGraphicFramePr>
        <p:xfrm>
          <a:off x="504150" y="1194113"/>
          <a:ext cx="3000000" cy="3000000"/>
        </p:xfrm>
        <a:graphic>
          <a:graphicData uri="http://schemas.openxmlformats.org/drawingml/2006/table">
            <a:tbl>
              <a:tblPr>
                <a:noFill/>
                <a:tableStyleId>{E591D171-5B51-4118-8AD9-3F4E0D9AAE8A}</a:tableStyleId>
              </a:tblPr>
              <a:tblGrid>
                <a:gridCol w="1865925"/>
                <a:gridCol w="2020300"/>
                <a:gridCol w="2020300"/>
                <a:gridCol w="2020300"/>
                <a:gridCol w="2227325"/>
              </a:tblGrid>
              <a:tr h="430825">
                <a:tc>
                  <a:txBody>
                    <a:bodyPr/>
                    <a:lstStyle/>
                    <a:p>
                      <a:pPr indent="0" lvl="0" marL="0" marR="0" rtl="0" algn="l">
                        <a:lnSpc>
                          <a:spcPct val="100000"/>
                        </a:lnSpc>
                        <a:spcBef>
                          <a:spcPts val="0"/>
                        </a:spcBef>
                        <a:spcAft>
                          <a:spcPts val="0"/>
                        </a:spcAft>
                        <a:buClr>
                          <a:srgbClr val="000000"/>
                        </a:buClr>
                        <a:buSzPts val="1400"/>
                        <a:buFont typeface="Arial"/>
                        <a:buNone/>
                      </a:pPr>
                      <a:r>
                        <a:rPr lang="en-SG" sz="1800" u="none" cap="none" strike="noStrike">
                          <a:solidFill>
                            <a:srgbClr val="000000"/>
                          </a:solidFill>
                          <a:latin typeface="Corbel"/>
                          <a:ea typeface="Corbel"/>
                          <a:cs typeface="Corbel"/>
                          <a:sym typeface="Corbel"/>
                        </a:rPr>
                        <a:t>Channel</a:t>
                      </a:r>
                      <a:endParaRPr sz="1800" u="none" cap="none" strike="noStrike">
                        <a:solidFill>
                          <a:srgbClr val="000000"/>
                        </a:solidFill>
                        <a:latin typeface="Corbel"/>
                        <a:ea typeface="Corbel"/>
                        <a:cs typeface="Corbel"/>
                        <a:sym typeface="Corbel"/>
                      </a:endParaRPr>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800" u="none" cap="none" strike="noStrike">
                          <a:solidFill>
                            <a:srgbClr val="000000"/>
                          </a:solidFill>
                          <a:latin typeface="Corbel"/>
                          <a:ea typeface="Corbel"/>
                          <a:cs typeface="Corbel"/>
                          <a:sym typeface="Corbel"/>
                        </a:rPr>
                        <a:t>Metric</a:t>
                      </a:r>
                      <a:endParaRPr sz="1800" u="none" cap="none" strike="noStrike">
                        <a:solidFill>
                          <a:srgbClr val="000000"/>
                        </a:solidFill>
                        <a:latin typeface="Corbel"/>
                        <a:ea typeface="Corbel"/>
                        <a:cs typeface="Corbel"/>
                        <a:sym typeface="Corbel"/>
                      </a:endParaRPr>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800" u="none" cap="none" strike="noStrike">
                          <a:solidFill>
                            <a:srgbClr val="000000"/>
                          </a:solidFill>
                          <a:latin typeface="Corbel"/>
                          <a:ea typeface="Corbel"/>
                          <a:cs typeface="Corbel"/>
                          <a:sym typeface="Corbel"/>
                        </a:rPr>
                        <a:t>KPI</a:t>
                      </a:r>
                      <a:endParaRPr sz="1800" u="none" cap="none" strike="noStrike">
                        <a:solidFill>
                          <a:srgbClr val="000000"/>
                        </a:solidFill>
                        <a:latin typeface="Corbel"/>
                        <a:ea typeface="Corbel"/>
                        <a:cs typeface="Corbel"/>
                        <a:sym typeface="Corbel"/>
                      </a:endParaRPr>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800" u="none" cap="none" strike="noStrike">
                          <a:solidFill>
                            <a:srgbClr val="000000"/>
                          </a:solidFill>
                          <a:latin typeface="Corbel"/>
                          <a:ea typeface="Corbel"/>
                          <a:cs typeface="Corbel"/>
                          <a:sym typeface="Corbel"/>
                        </a:rPr>
                        <a:t>Duration</a:t>
                      </a:r>
                      <a:endParaRPr sz="1800" u="none" cap="none" strike="noStrike">
                        <a:solidFill>
                          <a:srgbClr val="000000"/>
                        </a:solidFill>
                        <a:latin typeface="Corbel"/>
                        <a:ea typeface="Corbel"/>
                        <a:cs typeface="Corbel"/>
                        <a:sym typeface="Corbel"/>
                      </a:endParaRPr>
                    </a:p>
                  </a:txBody>
                  <a:tcPr marT="91425" marB="91425" marR="91425" marL="91425">
                    <a:solidFill>
                      <a:schemeClr val="accent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800" u="none" cap="none" strike="noStrike">
                          <a:solidFill>
                            <a:srgbClr val="000000"/>
                          </a:solidFill>
                          <a:latin typeface="Corbel"/>
                          <a:ea typeface="Corbel"/>
                          <a:cs typeface="Corbel"/>
                          <a:sym typeface="Corbel"/>
                        </a:rPr>
                        <a:t>Notes (if any)</a:t>
                      </a:r>
                      <a:endParaRPr sz="1800" u="none" cap="none" strike="noStrike">
                        <a:solidFill>
                          <a:srgbClr val="000000"/>
                        </a:solidFill>
                        <a:latin typeface="Corbel"/>
                        <a:ea typeface="Corbel"/>
                        <a:cs typeface="Corbel"/>
                        <a:sym typeface="Corbel"/>
                      </a:endParaRPr>
                    </a:p>
                  </a:txBody>
                  <a:tcPr marT="91425" marB="91425" marR="91425" marL="91425">
                    <a:solidFill>
                      <a:schemeClr val="accent5"/>
                    </a:solidFill>
                  </a:tcPr>
                </a:tc>
              </a:tr>
              <a:tr h="947850">
                <a:tc>
                  <a:txBody>
                    <a:bodyPr/>
                    <a:lstStyle/>
                    <a:p>
                      <a:pPr indent="0" lvl="0" marL="0" marR="0" rtl="0" algn="l">
                        <a:lnSpc>
                          <a:spcPct val="100000"/>
                        </a:lnSpc>
                        <a:spcBef>
                          <a:spcPts val="0"/>
                        </a:spcBef>
                        <a:spcAft>
                          <a:spcPts val="0"/>
                        </a:spcAft>
                        <a:buClr>
                          <a:srgbClr val="000000"/>
                        </a:buClr>
                        <a:buSzPts val="1400"/>
                        <a:buFont typeface="Arial"/>
                        <a:buNone/>
                      </a:pPr>
                      <a:r>
                        <a:t/>
                      </a:r>
                      <a:endParaRPr i="0" sz="18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400"/>
                        <a:buFont typeface="Arial"/>
                        <a:buNone/>
                      </a:pPr>
                      <a:r>
                        <a:rPr i="0" lang="en-SG" sz="1800" u="none" cap="none" strike="noStrike">
                          <a:solidFill>
                            <a:schemeClr val="dk1"/>
                          </a:solidFill>
                          <a:latin typeface="Corbel"/>
                          <a:ea typeface="Corbel"/>
                          <a:cs typeface="Corbel"/>
                          <a:sym typeface="Corbel"/>
                        </a:rPr>
                        <a:t>Landing Page</a:t>
                      </a:r>
                      <a:endParaRPr i="0" sz="1800" u="none" cap="none" strike="noStrike">
                        <a:solidFill>
                          <a:schemeClr val="dk1"/>
                        </a:solidFill>
                        <a:latin typeface="Corbel"/>
                        <a:ea typeface="Corbel"/>
                        <a:cs typeface="Corbel"/>
                        <a:sym typeface="Corbel"/>
                      </a:endParaRPr>
                    </a:p>
                  </a:txBody>
                  <a:tcPr marT="91425" marB="91425" marR="91425" marL="91425">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i="0" lang="en-SG" sz="1800" u="none" cap="none" strike="noStrike">
                          <a:solidFill>
                            <a:srgbClr val="525B13"/>
                          </a:solidFill>
                          <a:latin typeface="Corbel"/>
                          <a:ea typeface="Corbel"/>
                          <a:cs typeface="Corbel"/>
                          <a:sym typeface="Corbel"/>
                        </a:rPr>
                        <a:t>Conversion Rate</a:t>
                      </a:r>
                      <a:endParaRPr i="0" sz="1800" u="none" cap="none" strike="noStrike">
                        <a:solidFill>
                          <a:srgbClr val="525B13"/>
                        </a:solidFill>
                        <a:latin typeface="Corbel"/>
                        <a:ea typeface="Corbel"/>
                        <a:cs typeface="Corbel"/>
                        <a:sym typeface="Cor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i="0" lang="en-SG" sz="1800" u="none" cap="none" strike="noStrike">
                          <a:solidFill>
                            <a:schemeClr val="accent4"/>
                          </a:solidFill>
                          <a:latin typeface="Corbel"/>
                          <a:ea typeface="Corbel"/>
                          <a:cs typeface="Corbel"/>
                          <a:sym typeface="Corbel"/>
                        </a:rPr>
                        <a:t>+20%</a:t>
                      </a:r>
                      <a:endParaRPr i="0" sz="1800" u="none" cap="none" strike="noStrike">
                        <a:solidFill>
                          <a:schemeClr val="accent4"/>
                        </a:solidFill>
                        <a:latin typeface="Corbel"/>
                        <a:ea typeface="Corbel"/>
                        <a:cs typeface="Corbel"/>
                        <a:sym typeface="Corbel"/>
                      </a:endParaRPr>
                    </a:p>
                  </a:txBody>
                  <a:tcPr marT="91425" marB="91425" marR="91425" marL="91425">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i="0" lang="en-SG" sz="1800" u="none" cap="none" strike="noStrike">
                          <a:solidFill>
                            <a:srgbClr val="525B13"/>
                          </a:solidFill>
                          <a:latin typeface="Corbel"/>
                          <a:ea typeface="Corbel"/>
                          <a:cs typeface="Corbel"/>
                          <a:sym typeface="Corbel"/>
                        </a:rPr>
                        <a:t>in 3 months time</a:t>
                      </a:r>
                      <a:endParaRPr i="0" sz="1800" u="none" cap="none" strike="noStrike">
                        <a:solidFill>
                          <a:srgbClr val="525B13"/>
                        </a:solidFill>
                        <a:latin typeface="Corbel"/>
                        <a:ea typeface="Corbel"/>
                        <a:cs typeface="Corbel"/>
                        <a:sym typeface="Cor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i="0" lang="en-SG" sz="1800" u="none" cap="none" strike="noStrike">
                          <a:solidFill>
                            <a:srgbClr val="0070C0"/>
                          </a:solidFill>
                          <a:latin typeface="Corbel"/>
                          <a:ea typeface="Corbel"/>
                          <a:cs typeface="Corbel"/>
                          <a:sym typeface="Corbel"/>
                        </a:rPr>
                        <a:t>links for touch interactions.</a:t>
                      </a:r>
                      <a:endParaRPr/>
                    </a:p>
                    <a:p>
                      <a:pPr indent="0" lvl="0" marL="0" marR="0" rtl="0" algn="l">
                        <a:lnSpc>
                          <a:spcPct val="100000"/>
                        </a:lnSpc>
                        <a:spcBef>
                          <a:spcPts val="0"/>
                        </a:spcBef>
                        <a:spcAft>
                          <a:spcPts val="0"/>
                        </a:spcAft>
                        <a:buClr>
                          <a:srgbClr val="000000"/>
                        </a:buClr>
                        <a:buSzPts val="1400"/>
                        <a:buFont typeface="Arial"/>
                        <a:buNone/>
                      </a:pPr>
                      <a:r>
                        <a:t/>
                      </a:r>
                      <a:endParaRPr i="0" sz="1800" u="none" cap="none" strike="noStrike">
                        <a:solidFill>
                          <a:srgbClr val="0070C0"/>
                        </a:solidFill>
                        <a:latin typeface="Corbel"/>
                        <a:ea typeface="Corbel"/>
                        <a:cs typeface="Corbel"/>
                        <a:sym typeface="Corbel"/>
                      </a:endParaRPr>
                    </a:p>
                  </a:txBody>
                  <a:tcPr marT="91425" marB="91425" marR="91425" marL="91425">
                    <a:solidFill>
                      <a:srgbClr val="F6F6D9"/>
                    </a:solidFill>
                  </a:tcPr>
                </a:tc>
              </a:tr>
              <a:tr h="2498925">
                <a:tc>
                  <a:txBody>
                    <a:bodyPr/>
                    <a:lstStyle/>
                    <a:p>
                      <a:pPr indent="0" lvl="0" marL="0" marR="0" rtl="0" algn="l">
                        <a:lnSpc>
                          <a:spcPct val="100000"/>
                        </a:lnSpc>
                        <a:spcBef>
                          <a:spcPts val="0"/>
                        </a:spcBef>
                        <a:spcAft>
                          <a:spcPts val="0"/>
                        </a:spcAft>
                        <a:buClr>
                          <a:srgbClr val="000000"/>
                        </a:buClr>
                        <a:buSzPts val="1400"/>
                        <a:buFont typeface="Arial"/>
                        <a:buNone/>
                      </a:pPr>
                      <a:r>
                        <a:rPr i="0" lang="en-SG" sz="1800" u="none" cap="none" strike="noStrike">
                          <a:solidFill>
                            <a:schemeClr val="dk1"/>
                          </a:solidFill>
                          <a:latin typeface="Corbel"/>
                          <a:ea typeface="Corbel"/>
                          <a:cs typeface="Corbel"/>
                          <a:sym typeface="Corbel"/>
                        </a:rPr>
                        <a:t>Website</a:t>
                      </a:r>
                      <a:endParaRPr i="0" sz="1800" u="none" cap="none" strike="noStrike">
                        <a:solidFill>
                          <a:schemeClr val="dk1"/>
                        </a:solidFill>
                        <a:latin typeface="Corbel"/>
                        <a:ea typeface="Corbel"/>
                        <a:cs typeface="Corbel"/>
                        <a:sym typeface="Corbel"/>
                      </a:endParaRPr>
                    </a:p>
                  </a:txBody>
                  <a:tcPr marT="91425" marB="91425" marR="91425" marL="91425">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i="0" lang="en-SG" sz="1800" u="none" cap="none" strike="noStrike">
                          <a:solidFill>
                            <a:srgbClr val="525B13"/>
                          </a:solidFill>
                          <a:latin typeface="Corbel"/>
                          <a:ea typeface="Corbel"/>
                          <a:cs typeface="Corbel"/>
                          <a:sym typeface="Corbel"/>
                        </a:rPr>
                        <a:t>Number of Online Order </a:t>
                      </a:r>
                      <a:endParaRPr i="0" sz="1800" u="none" cap="none" strike="noStrike">
                        <a:solidFill>
                          <a:srgbClr val="525B13"/>
                        </a:solidFill>
                        <a:latin typeface="Corbel"/>
                        <a:ea typeface="Corbel"/>
                        <a:cs typeface="Corbel"/>
                        <a:sym typeface="Cor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i="0" lang="en-SG" sz="1800" u="none" cap="none" strike="noStrike">
                          <a:solidFill>
                            <a:schemeClr val="accent4"/>
                          </a:solidFill>
                          <a:latin typeface="Corbel"/>
                          <a:ea typeface="Corbel"/>
                          <a:cs typeface="Corbel"/>
                          <a:sym typeface="Corbel"/>
                        </a:rPr>
                        <a:t>+20%</a:t>
                      </a:r>
                      <a:endParaRPr i="0" sz="1800" u="none" cap="none" strike="noStrike">
                        <a:solidFill>
                          <a:schemeClr val="accent4"/>
                        </a:solidFill>
                        <a:latin typeface="Corbel"/>
                        <a:ea typeface="Corbel"/>
                        <a:cs typeface="Corbel"/>
                        <a:sym typeface="Corbel"/>
                      </a:endParaRPr>
                    </a:p>
                  </a:txBody>
                  <a:tcPr marT="91425" marB="91425" marR="91425" marL="91425">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i="0" lang="en-SG" sz="1800" u="none" cap="none" strike="noStrike">
                          <a:solidFill>
                            <a:srgbClr val="525B13"/>
                          </a:solidFill>
                          <a:latin typeface="Corbel"/>
                          <a:ea typeface="Corbel"/>
                          <a:cs typeface="Corbel"/>
                          <a:sym typeface="Corbel"/>
                        </a:rPr>
                        <a:t>in 3 months time</a:t>
                      </a:r>
                      <a:endParaRPr i="0" sz="1800" u="none" cap="none" strike="noStrike">
                        <a:solidFill>
                          <a:srgbClr val="525B13"/>
                        </a:solidFill>
                        <a:latin typeface="Corbel"/>
                        <a:ea typeface="Corbel"/>
                        <a:cs typeface="Corbel"/>
                        <a:sym typeface="Cor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i="0" lang="en-SG" sz="1800" u="none" cap="none" strike="noStrike">
                          <a:solidFill>
                            <a:srgbClr val="0070C0"/>
                          </a:solidFill>
                          <a:latin typeface="Corbel"/>
                          <a:ea typeface="Corbel"/>
                          <a:cs typeface="Corbel"/>
                          <a:sym typeface="Corbel"/>
                        </a:rPr>
                        <a:t>User Experience: Simplify the navigation menu. Ensure important information (like contact details, menu)</a:t>
                      </a:r>
                      <a:endParaRPr/>
                    </a:p>
                    <a:p>
                      <a:pPr indent="0" lvl="0" marL="0" marR="0" rtl="0" algn="l">
                        <a:lnSpc>
                          <a:spcPct val="100000"/>
                        </a:lnSpc>
                        <a:spcBef>
                          <a:spcPts val="0"/>
                        </a:spcBef>
                        <a:spcAft>
                          <a:spcPts val="0"/>
                        </a:spcAft>
                        <a:buClr>
                          <a:srgbClr val="000000"/>
                        </a:buClr>
                        <a:buSzPts val="1400"/>
                        <a:buFont typeface="Arial"/>
                        <a:buNone/>
                      </a:pPr>
                      <a:r>
                        <a:t/>
                      </a:r>
                      <a:endParaRPr i="0" sz="1800" u="none" cap="none" strike="noStrike">
                        <a:solidFill>
                          <a:srgbClr val="0070C0"/>
                        </a:solidFill>
                        <a:latin typeface="Corbel"/>
                        <a:ea typeface="Corbel"/>
                        <a:cs typeface="Corbel"/>
                        <a:sym typeface="Corbel"/>
                      </a:endParaRPr>
                    </a:p>
                  </a:txBody>
                  <a:tcPr marT="91425" marB="91425" marR="91425" marL="91425">
                    <a:solidFill>
                      <a:srgbClr val="F6F6D9"/>
                    </a:solidFill>
                  </a:tcPr>
                </a:tc>
              </a:tr>
              <a:tr h="1206350">
                <a:tc>
                  <a:txBody>
                    <a:bodyPr/>
                    <a:lstStyle/>
                    <a:p>
                      <a:pPr indent="0" lvl="0" marL="0" marR="0" rtl="0" algn="l">
                        <a:lnSpc>
                          <a:spcPct val="100000"/>
                        </a:lnSpc>
                        <a:spcBef>
                          <a:spcPts val="0"/>
                        </a:spcBef>
                        <a:spcAft>
                          <a:spcPts val="0"/>
                        </a:spcAft>
                        <a:buClr>
                          <a:srgbClr val="000000"/>
                        </a:buClr>
                        <a:buSzPts val="1400"/>
                        <a:buFont typeface="Arial"/>
                        <a:buNone/>
                      </a:pPr>
                      <a:r>
                        <a:rPr lang="en-SG" sz="1800" u="none" cap="none" strike="noStrike">
                          <a:solidFill>
                            <a:schemeClr val="dk1"/>
                          </a:solidFill>
                          <a:latin typeface="Corbel"/>
                          <a:ea typeface="Corbel"/>
                          <a:cs typeface="Corbel"/>
                          <a:sym typeface="Corbel"/>
                        </a:rPr>
                        <a:t>Social Media Organic</a:t>
                      </a:r>
                      <a:endParaRPr sz="1800" u="none" cap="none" strike="noStrike">
                        <a:solidFill>
                          <a:schemeClr val="dk1"/>
                        </a:solidFill>
                        <a:latin typeface="Corbel"/>
                        <a:ea typeface="Corbel"/>
                        <a:cs typeface="Corbel"/>
                        <a:sym typeface="Corbel"/>
                      </a:endParaRPr>
                    </a:p>
                  </a:txBody>
                  <a:tcPr marT="91425" marB="91425" marR="91425" marL="91425">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800" u="none" cap="none" strike="noStrike">
                          <a:solidFill>
                            <a:srgbClr val="525B13"/>
                          </a:solidFill>
                          <a:latin typeface="Corbel"/>
                          <a:ea typeface="Corbel"/>
                          <a:cs typeface="Corbel"/>
                          <a:sym typeface="Corbel"/>
                        </a:rPr>
                        <a:t> Search Traffic (FB &amp; IG)</a:t>
                      </a:r>
                      <a:endParaRPr sz="1800" u="none" cap="none" strike="noStrike">
                        <a:solidFill>
                          <a:srgbClr val="525B13"/>
                        </a:solidFill>
                        <a:latin typeface="Corbel"/>
                        <a:ea typeface="Corbel"/>
                        <a:cs typeface="Corbel"/>
                        <a:sym typeface="Cor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800" u="none" cap="none" strike="noStrike">
                          <a:solidFill>
                            <a:schemeClr val="accent4"/>
                          </a:solidFill>
                          <a:latin typeface="Corbel"/>
                          <a:ea typeface="Corbel"/>
                          <a:cs typeface="Corbel"/>
                          <a:sym typeface="Corbel"/>
                        </a:rPr>
                        <a:t>+20%</a:t>
                      </a:r>
                      <a:endParaRPr sz="1800" u="none" cap="none" strike="noStrike">
                        <a:solidFill>
                          <a:schemeClr val="accent4"/>
                        </a:solidFill>
                        <a:latin typeface="Corbel"/>
                        <a:ea typeface="Corbel"/>
                        <a:cs typeface="Corbel"/>
                        <a:sym typeface="Corbel"/>
                      </a:endParaRPr>
                    </a:p>
                  </a:txBody>
                  <a:tcPr marT="91425" marB="91425" marR="91425" marL="91425">
                    <a:solidFill>
                      <a:srgbClr val="F6F6D9"/>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800" u="none" cap="none" strike="noStrike">
                          <a:solidFill>
                            <a:srgbClr val="525B13"/>
                          </a:solidFill>
                          <a:latin typeface="Corbel"/>
                          <a:ea typeface="Corbel"/>
                          <a:cs typeface="Corbel"/>
                          <a:sym typeface="Corbel"/>
                        </a:rPr>
                        <a:t>In 3 months time</a:t>
                      </a:r>
                      <a:endParaRPr sz="1800" u="none" cap="none" strike="noStrike">
                        <a:solidFill>
                          <a:srgbClr val="525B13"/>
                        </a:solidFill>
                        <a:latin typeface="Corbel"/>
                        <a:ea typeface="Corbel"/>
                        <a:cs typeface="Corbel"/>
                        <a:sym typeface="Corbe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800" u="none" cap="none" strike="noStrike">
                          <a:solidFill>
                            <a:srgbClr val="0070C0"/>
                          </a:solidFill>
                          <a:latin typeface="Corbel"/>
                          <a:ea typeface="Corbel"/>
                          <a:cs typeface="Corbel"/>
                          <a:sym typeface="Corbel"/>
                        </a:rPr>
                        <a:t>Regularly post engaging content such as promotions, new dishes.</a:t>
                      </a:r>
                      <a:endParaRPr sz="1800" u="none" cap="none" strike="noStrike">
                        <a:solidFill>
                          <a:srgbClr val="0070C0"/>
                        </a:solidFill>
                        <a:latin typeface="Corbel"/>
                        <a:ea typeface="Corbel"/>
                        <a:cs typeface="Corbel"/>
                        <a:sym typeface="Corbel"/>
                      </a:endParaRPr>
                    </a:p>
                  </a:txBody>
                  <a:tcPr marT="91425" marB="91425" marR="91425" marL="91425">
                    <a:solidFill>
                      <a:srgbClr val="F6F6D9"/>
                    </a:solidFill>
                  </a:tcPr>
                </a:tc>
              </a:tr>
            </a:tbl>
          </a:graphicData>
        </a:graphic>
      </p:graphicFrame>
      <p:sp>
        <p:nvSpPr>
          <p:cNvPr id="805" name="Google Shape;805;g2740ba676fe_0_276"/>
          <p:cNvSpPr txBox="1"/>
          <p:nvPr/>
        </p:nvSpPr>
        <p:spPr>
          <a:xfrm>
            <a:off x="504150" y="330075"/>
            <a:ext cx="49276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SMART Goals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2"/>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100000"/>
              <a:buFont typeface="Arial"/>
              <a:buNone/>
            </a:pPr>
            <a:r>
              <a:rPr b="1" i="0" lang="en-SG" sz="2200" u="none" cap="none" strike="noStrike">
                <a:solidFill>
                  <a:srgbClr val="000000"/>
                </a:solidFill>
                <a:latin typeface="Arial"/>
                <a:ea typeface="Arial"/>
                <a:cs typeface="Arial"/>
                <a:sym typeface="Arial"/>
              </a:rPr>
              <a:t> </a:t>
            </a:r>
            <a:r>
              <a:rPr b="1" i="0" lang="en-SG" sz="2800" u="none" cap="none" strike="noStrike">
                <a:solidFill>
                  <a:srgbClr val="000000"/>
                </a:solidFill>
                <a:latin typeface="Arial"/>
                <a:ea typeface="Arial"/>
                <a:cs typeface="Arial"/>
                <a:sym typeface="Arial"/>
              </a:rPr>
              <a:t> </a:t>
            </a:r>
            <a:r>
              <a:rPr b="1" i="0" lang="en-SG" sz="3600" u="none" cap="none" strike="noStrike">
                <a:solidFill>
                  <a:schemeClr val="accent4"/>
                </a:solidFill>
                <a:latin typeface="Arial"/>
                <a:ea typeface="Arial"/>
                <a:cs typeface="Arial"/>
                <a:sym typeface="Arial"/>
              </a:rPr>
              <a:t>KPIs and How They Will Meet Objectives:</a:t>
            </a:r>
            <a:br>
              <a:rPr b="1" i="0" lang="en-SG" sz="3600" u="none" cap="none" strike="noStrike">
                <a:solidFill>
                  <a:srgbClr val="000000"/>
                </a:solidFill>
                <a:latin typeface="Arial"/>
                <a:ea typeface="Arial"/>
                <a:cs typeface="Arial"/>
                <a:sym typeface="Arial"/>
              </a:rPr>
            </a:br>
            <a:br>
              <a:rPr b="1" i="0" lang="en-SG" sz="3600" u="none" cap="none" strike="noStrike">
                <a:solidFill>
                  <a:srgbClr val="000000"/>
                </a:solidFill>
                <a:latin typeface="Arial"/>
                <a:ea typeface="Arial"/>
                <a:cs typeface="Arial"/>
                <a:sym typeface="Arial"/>
              </a:rPr>
            </a:br>
            <a:endParaRPr sz="3600"/>
          </a:p>
        </p:txBody>
      </p:sp>
      <p:sp>
        <p:nvSpPr>
          <p:cNvPr id="811" name="Google Shape;811;p52"/>
          <p:cNvSpPr txBox="1"/>
          <p:nvPr>
            <p:ph idx="1" type="body"/>
          </p:nvPr>
        </p:nvSpPr>
        <p:spPr>
          <a:xfrm>
            <a:off x="873760" y="1452880"/>
            <a:ext cx="10142111" cy="4643120"/>
          </a:xfrm>
          <a:prstGeom prst="rect">
            <a:avLst/>
          </a:prstGeom>
          <a:noFill/>
          <a:ln>
            <a:noFill/>
          </a:ln>
        </p:spPr>
        <p:txBody>
          <a:bodyPr anchorCtr="0" anchor="t" bIns="45700" lIns="91425" spcFirstLastPara="1" rIns="91425" wrap="square" tIns="45700">
            <a:normAutofit fontScale="25000" lnSpcReduction="20000"/>
          </a:bodyPr>
          <a:lstStyle/>
          <a:p>
            <a:pPr indent="0" lvl="0" marL="45720" rtl="0" algn="l">
              <a:lnSpc>
                <a:spcPct val="90000"/>
              </a:lnSpc>
              <a:spcBef>
                <a:spcPts val="0"/>
              </a:spcBef>
              <a:spcAft>
                <a:spcPts val="0"/>
              </a:spcAft>
              <a:buSzPct val="80000"/>
              <a:buNone/>
            </a:pPr>
            <a:r>
              <a:rPr b="1" i="0" lang="en-SG" sz="8600" u="none" strike="noStrike">
                <a:solidFill>
                  <a:srgbClr val="525B13"/>
                </a:solidFill>
                <a:latin typeface="Arial"/>
                <a:ea typeface="Arial"/>
                <a:cs typeface="Arial"/>
                <a:sym typeface="Arial"/>
              </a:rPr>
              <a:t>Conversion Rate:</a:t>
            </a:r>
            <a:r>
              <a:rPr b="0" i="0" lang="en-SG" sz="8600" u="none" strike="noStrike">
                <a:solidFill>
                  <a:srgbClr val="525B13"/>
                </a:solidFill>
                <a:latin typeface="Arial"/>
                <a:ea typeface="Arial"/>
                <a:cs typeface="Arial"/>
                <a:sym typeface="Arial"/>
              </a:rPr>
              <a:t> Aim to increase conversions by 20% within 3 months by improving the website’s landing pages, making navigation easier, and having clear calls to action (CTAs).</a:t>
            </a:r>
            <a:endParaRPr/>
          </a:p>
          <a:p>
            <a:pPr indent="0" lvl="0" marL="45720" rtl="0" algn="l">
              <a:lnSpc>
                <a:spcPct val="90000"/>
              </a:lnSpc>
              <a:spcBef>
                <a:spcPts val="0"/>
              </a:spcBef>
              <a:spcAft>
                <a:spcPts val="0"/>
              </a:spcAft>
              <a:buSzPct val="80000"/>
              <a:buNone/>
            </a:pPr>
            <a:r>
              <a:t/>
            </a:r>
            <a:endParaRPr b="1" i="0" sz="8600" u="none" strike="noStrike">
              <a:solidFill>
                <a:srgbClr val="525B13"/>
              </a:solidFill>
              <a:latin typeface="Arial"/>
              <a:ea typeface="Arial"/>
              <a:cs typeface="Arial"/>
              <a:sym typeface="Arial"/>
            </a:endParaRPr>
          </a:p>
          <a:p>
            <a:pPr indent="0" lvl="0" marL="45720" rtl="0" algn="l">
              <a:lnSpc>
                <a:spcPct val="90000"/>
              </a:lnSpc>
              <a:spcBef>
                <a:spcPts val="0"/>
              </a:spcBef>
              <a:spcAft>
                <a:spcPts val="0"/>
              </a:spcAft>
              <a:buSzPct val="80000"/>
              <a:buNone/>
            </a:pPr>
            <a:r>
              <a:rPr b="1" i="0" lang="en-SG" sz="8600" u="none" strike="noStrike">
                <a:solidFill>
                  <a:srgbClr val="525B13"/>
                </a:solidFill>
                <a:latin typeface="Arial"/>
                <a:ea typeface="Arial"/>
                <a:cs typeface="Arial"/>
                <a:sym typeface="Arial"/>
              </a:rPr>
              <a:t>Number of Online Orders:</a:t>
            </a:r>
            <a:r>
              <a:rPr b="0" i="0" lang="en-SG" sz="8600" u="none" strike="noStrike">
                <a:solidFill>
                  <a:srgbClr val="525B13"/>
                </a:solidFill>
                <a:latin typeface="Arial"/>
                <a:ea typeface="Arial"/>
                <a:cs typeface="Arial"/>
                <a:sym typeface="Arial"/>
              </a:rPr>
              <a:t> Target a 20% increase in online orders by 3 months, through a better user experience and focused promotions.</a:t>
            </a:r>
            <a:endParaRPr/>
          </a:p>
          <a:p>
            <a:pPr indent="0" lvl="0" marL="45720" rtl="0" algn="l">
              <a:lnSpc>
                <a:spcPct val="90000"/>
              </a:lnSpc>
              <a:spcBef>
                <a:spcPts val="0"/>
              </a:spcBef>
              <a:spcAft>
                <a:spcPts val="0"/>
              </a:spcAft>
              <a:buSzPct val="80000"/>
              <a:buNone/>
            </a:pPr>
            <a:r>
              <a:t/>
            </a:r>
            <a:endParaRPr b="1" i="0" sz="8600" u="none" strike="noStrike">
              <a:solidFill>
                <a:srgbClr val="525B13"/>
              </a:solidFill>
              <a:latin typeface="Arial"/>
              <a:ea typeface="Arial"/>
              <a:cs typeface="Arial"/>
              <a:sym typeface="Arial"/>
            </a:endParaRPr>
          </a:p>
          <a:p>
            <a:pPr indent="0" lvl="0" marL="45720" rtl="0" algn="l">
              <a:lnSpc>
                <a:spcPct val="90000"/>
              </a:lnSpc>
              <a:spcBef>
                <a:spcPts val="0"/>
              </a:spcBef>
              <a:spcAft>
                <a:spcPts val="0"/>
              </a:spcAft>
              <a:buSzPct val="80000"/>
              <a:buNone/>
            </a:pPr>
            <a:r>
              <a:rPr b="1" i="0" lang="en-SG" sz="8600" u="none" strike="noStrike">
                <a:solidFill>
                  <a:srgbClr val="525B13"/>
                </a:solidFill>
                <a:latin typeface="Arial"/>
                <a:ea typeface="Arial"/>
                <a:cs typeface="Arial"/>
                <a:sym typeface="Arial"/>
              </a:rPr>
              <a:t>Social Media Engagement:</a:t>
            </a:r>
            <a:r>
              <a:rPr b="0" i="0" lang="en-SG" sz="8600" u="none" strike="noStrike">
                <a:solidFill>
                  <a:srgbClr val="525B13"/>
                </a:solidFill>
                <a:latin typeface="Arial"/>
                <a:ea typeface="Arial"/>
                <a:cs typeface="Arial"/>
                <a:sym typeface="Arial"/>
              </a:rPr>
              <a:t> Increase organic traffic and engagement by 20% on Facebook &amp;</a:t>
            </a:r>
            <a:r>
              <a:rPr lang="en-SG" sz="8600">
                <a:solidFill>
                  <a:srgbClr val="525B13"/>
                </a:solidFill>
                <a:latin typeface="Arial"/>
                <a:ea typeface="Arial"/>
                <a:cs typeface="Arial"/>
                <a:sym typeface="Arial"/>
              </a:rPr>
              <a:t> Instagram within 3 months, </a:t>
            </a:r>
            <a:r>
              <a:rPr b="0" i="0" lang="en-SG" sz="8600" u="none" strike="noStrike">
                <a:solidFill>
                  <a:srgbClr val="525B13"/>
                </a:solidFill>
                <a:latin typeface="Arial"/>
                <a:ea typeface="Arial"/>
                <a:cs typeface="Arial"/>
                <a:sym typeface="Arial"/>
              </a:rPr>
              <a:t>by regularly posting engaging content like promotions and new dishes.</a:t>
            </a:r>
            <a:endParaRPr/>
          </a:p>
          <a:p>
            <a:pPr indent="0" lvl="0" marL="45720" rtl="0" algn="l">
              <a:lnSpc>
                <a:spcPct val="90000"/>
              </a:lnSpc>
              <a:spcBef>
                <a:spcPts val="0"/>
              </a:spcBef>
              <a:spcAft>
                <a:spcPts val="0"/>
              </a:spcAft>
              <a:buSzPct val="80000"/>
              <a:buNone/>
            </a:pPr>
            <a:r>
              <a:t/>
            </a:r>
            <a:endParaRPr b="1" i="0" sz="8600" u="none" strike="noStrike">
              <a:solidFill>
                <a:srgbClr val="525B13"/>
              </a:solidFill>
              <a:latin typeface="Arial"/>
              <a:ea typeface="Arial"/>
              <a:cs typeface="Arial"/>
              <a:sym typeface="Arial"/>
            </a:endParaRPr>
          </a:p>
          <a:p>
            <a:pPr indent="0" lvl="0" marL="45720" rtl="0" algn="l">
              <a:lnSpc>
                <a:spcPct val="90000"/>
              </a:lnSpc>
              <a:spcBef>
                <a:spcPts val="1200"/>
              </a:spcBef>
              <a:spcAft>
                <a:spcPts val="0"/>
              </a:spcAft>
              <a:buSzPct val="80000"/>
              <a:buNone/>
            </a:pPr>
            <a:r>
              <a:rPr b="1" i="0" lang="en-SG" sz="8600" u="none" strike="noStrike">
                <a:solidFill>
                  <a:srgbClr val="525B13"/>
                </a:solidFill>
                <a:latin typeface="Arial"/>
                <a:ea typeface="Arial"/>
                <a:cs typeface="Arial"/>
                <a:sym typeface="Arial"/>
              </a:rPr>
              <a:t>Customer Satisfaction:</a:t>
            </a:r>
            <a:r>
              <a:rPr b="0" i="0" lang="en-SG" sz="8600" u="none" strike="noStrike">
                <a:solidFill>
                  <a:srgbClr val="525B13"/>
                </a:solidFill>
                <a:latin typeface="Arial"/>
                <a:ea typeface="Arial"/>
                <a:cs typeface="Arial"/>
                <a:sym typeface="Arial"/>
              </a:rPr>
              <a:t> Measure satisfaction through feedback, focusing on service efficiency, food quality, and ease of ordering.</a:t>
            </a:r>
            <a:endParaRPr/>
          </a:p>
          <a:p>
            <a:pPr indent="0" lvl="0" marL="45720" rtl="0" algn="l">
              <a:lnSpc>
                <a:spcPct val="90000"/>
              </a:lnSpc>
              <a:spcBef>
                <a:spcPts val="2400"/>
              </a:spcBef>
              <a:spcAft>
                <a:spcPts val="0"/>
              </a:spcAft>
              <a:buSzPct val="80000"/>
              <a:buNone/>
            </a:pPr>
            <a:r>
              <a:rPr b="0" i="0" lang="en-SG" sz="8600" u="none" strike="noStrike">
                <a:solidFill>
                  <a:srgbClr val="525B13"/>
                </a:solidFill>
                <a:latin typeface="Arial"/>
                <a:ea typeface="Arial"/>
                <a:cs typeface="Arial"/>
                <a:sym typeface="Arial"/>
              </a:rPr>
              <a:t>These key performance indicators (KPIs) are designed to help achieve the goal of increasing online orders while ensuring the marketing strategy meets the needs of our target customer.</a:t>
            </a:r>
            <a:endParaRPr b="0" sz="8600">
              <a:solidFill>
                <a:srgbClr val="525B13"/>
              </a:solidFill>
            </a:endParaRPr>
          </a:p>
          <a:p>
            <a:pPr indent="0" lvl="0" marL="45720" rtl="0" algn="l">
              <a:lnSpc>
                <a:spcPct val="90000"/>
              </a:lnSpc>
              <a:spcBef>
                <a:spcPts val="2600"/>
              </a:spcBef>
              <a:spcAft>
                <a:spcPts val="0"/>
              </a:spcAft>
              <a:buSzPct val="80000"/>
              <a:buNone/>
            </a:pPr>
            <a:br>
              <a:rPr b="0" lang="en-SG">
                <a:solidFill>
                  <a:srgbClr val="525B13"/>
                </a:solidFill>
              </a:rPr>
            </a:br>
            <a:endParaRPr>
              <a:solidFill>
                <a:srgbClr val="525B13"/>
              </a:solidFill>
            </a:endParaRPr>
          </a:p>
        </p:txBody>
      </p:sp>
      <p:sp>
        <p:nvSpPr>
          <p:cNvPr id="812" name="Google Shape;812;p5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sp>
        <p:nvSpPr>
          <p:cNvPr id="813" name="Google Shape;813;p52"/>
          <p:cNvSpPr/>
          <p:nvPr/>
        </p:nvSpPr>
        <p:spPr>
          <a:xfrm>
            <a:off x="10830560" y="410652"/>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53"/>
          <p:cNvSpPr txBox="1"/>
          <p:nvPr>
            <p:ph type="title"/>
          </p:nvPr>
        </p:nvSpPr>
        <p:spPr>
          <a:xfrm>
            <a:off x="368819" y="426720"/>
            <a:ext cx="11376141" cy="7213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Corbel"/>
              <a:buNone/>
            </a:pPr>
            <a:r>
              <a:rPr b="1" lang="en-SG" sz="3600">
                <a:solidFill>
                  <a:srgbClr val="FF0000"/>
                </a:solidFill>
              </a:rPr>
              <a:t>Video  Content --- Click to play       </a:t>
            </a:r>
            <a:endParaRPr b="1" sz="3600">
              <a:solidFill>
                <a:srgbClr val="FF0000"/>
              </a:solidFill>
            </a:endParaRPr>
          </a:p>
        </p:txBody>
      </p:sp>
      <p:sp>
        <p:nvSpPr>
          <p:cNvPr id="819" name="Google Shape;819;p5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820" name="Google Shape;820;p53"/>
          <p:cNvPicPr preferRelativeResize="0"/>
          <p:nvPr>
            <p:ph idx="1" type="body"/>
          </p:nvPr>
        </p:nvPicPr>
        <p:blipFill rotWithShape="1">
          <a:blip r:embed="rId3">
            <a:alphaModFix/>
          </a:blip>
          <a:srcRect b="0" l="0" r="0" t="0"/>
          <a:stretch/>
        </p:blipFill>
        <p:spPr>
          <a:xfrm>
            <a:off x="368819" y="1275038"/>
            <a:ext cx="2489299" cy="4948790"/>
          </a:xfrm>
          <a:prstGeom prst="rect">
            <a:avLst/>
          </a:prstGeom>
          <a:noFill/>
          <a:ln>
            <a:noFill/>
          </a:ln>
        </p:spPr>
      </p:pic>
      <p:pic>
        <p:nvPicPr>
          <p:cNvPr id="821" name="Google Shape;821;p53"/>
          <p:cNvPicPr preferRelativeResize="0"/>
          <p:nvPr>
            <p:ph idx="2" type="body"/>
          </p:nvPr>
        </p:nvPicPr>
        <p:blipFill rotWithShape="1">
          <a:blip r:embed="rId4">
            <a:alphaModFix/>
          </a:blip>
          <a:srcRect b="0" l="0" r="0" t="0"/>
          <a:stretch/>
        </p:blipFill>
        <p:spPr>
          <a:xfrm>
            <a:off x="3083395" y="1341950"/>
            <a:ext cx="8796300" cy="4948800"/>
          </a:xfrm>
          <a:prstGeom prst="rect">
            <a:avLst/>
          </a:prstGeom>
          <a:noFill/>
          <a:ln>
            <a:noFill/>
          </a:ln>
        </p:spPr>
      </p:pic>
      <p:sp>
        <p:nvSpPr>
          <p:cNvPr id="822" name="Google Shape;822;p53"/>
          <p:cNvSpPr/>
          <p:nvPr/>
        </p:nvSpPr>
        <p:spPr>
          <a:xfrm>
            <a:off x="7132671" y="553674"/>
            <a:ext cx="304449" cy="640861"/>
          </a:xfrm>
          <a:prstGeom prst="downArrow">
            <a:avLst>
              <a:gd fmla="val 50431" name="adj1"/>
              <a:gd fmla="val 50000" name="adj2"/>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823" name="Google Shape;823;p53"/>
          <p:cNvSpPr/>
          <p:nvPr/>
        </p:nvSpPr>
        <p:spPr>
          <a:xfrm>
            <a:off x="10830560" y="330200"/>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50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4"/>
          <p:cNvSpPr txBox="1"/>
          <p:nvPr>
            <p:ph type="title"/>
          </p:nvPr>
        </p:nvSpPr>
        <p:spPr>
          <a:xfrm>
            <a:off x="1143000" y="-436880"/>
            <a:ext cx="9875520" cy="24028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0000"/>
              </a:buClr>
              <a:buSzPts val="3600"/>
              <a:buFont typeface="Corbel"/>
              <a:buNone/>
            </a:pPr>
            <a:r>
              <a:rPr b="1" lang="en-SG" sz="3600">
                <a:solidFill>
                  <a:srgbClr val="FF0000"/>
                </a:solidFill>
              </a:rPr>
              <a:t>THE END </a:t>
            </a:r>
            <a:endParaRPr b="1" sz="3600">
              <a:solidFill>
                <a:srgbClr val="FF0000"/>
              </a:solidFill>
            </a:endParaRPr>
          </a:p>
        </p:txBody>
      </p:sp>
      <p:sp>
        <p:nvSpPr>
          <p:cNvPr id="829" name="Google Shape;829;p5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accent1"/>
              </a:buClr>
              <a:buSzPts val="1200"/>
              <a:buFont typeface="Corbel"/>
              <a:buNone/>
            </a:pPr>
            <a:fld id="{00000000-1234-1234-1234-123412341234}" type="slidenum">
              <a:rPr lang="en-SG"/>
              <a:t>‹#›</a:t>
            </a:fld>
            <a:endParaRPr/>
          </a:p>
        </p:txBody>
      </p:sp>
      <p:pic>
        <p:nvPicPr>
          <p:cNvPr id="830" name="Google Shape;830;p54"/>
          <p:cNvPicPr preferRelativeResize="0"/>
          <p:nvPr/>
        </p:nvPicPr>
        <p:blipFill rotWithShape="1">
          <a:blip r:embed="rId3">
            <a:alphaModFix/>
          </a:blip>
          <a:srcRect b="0" l="0" r="0" t="0"/>
          <a:stretch/>
        </p:blipFill>
        <p:spPr>
          <a:xfrm>
            <a:off x="878838" y="1332928"/>
            <a:ext cx="9024164" cy="5154425"/>
          </a:xfrm>
          <a:prstGeom prst="rect">
            <a:avLst/>
          </a:prstGeom>
          <a:noFill/>
          <a:ln>
            <a:noFill/>
          </a:ln>
        </p:spPr>
      </p:pic>
      <p:sp>
        <p:nvSpPr>
          <p:cNvPr id="831" name="Google Shape;831;p54"/>
          <p:cNvSpPr/>
          <p:nvPr/>
        </p:nvSpPr>
        <p:spPr>
          <a:xfrm>
            <a:off x="10561320" y="418528"/>
            <a:ext cx="914400" cy="914400"/>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740ba676fe_0_0"/>
          <p:cNvSpPr txBox="1"/>
          <p:nvPr/>
        </p:nvSpPr>
        <p:spPr>
          <a:xfrm>
            <a:off x="333298" y="2382950"/>
            <a:ext cx="108681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SG" sz="5400" u="none" cap="none" strike="noStrike">
                <a:solidFill>
                  <a:srgbClr val="FF3300"/>
                </a:solidFill>
                <a:latin typeface="Montserrat SemiBold"/>
                <a:ea typeface="Montserrat SemiBold"/>
                <a:cs typeface="Montserrat SemiBold"/>
                <a:sym typeface="Montserrat SemiBold"/>
              </a:rPr>
              <a:t>Marketing Plan</a:t>
            </a:r>
            <a:endParaRPr b="0" i="0" sz="2400" u="none" cap="none" strike="noStrike">
              <a:solidFill>
                <a:srgbClr val="000000"/>
              </a:solidFill>
              <a:latin typeface="Arial"/>
              <a:ea typeface="Arial"/>
              <a:cs typeface="Arial"/>
              <a:sym typeface="Arial"/>
            </a:endParaRPr>
          </a:p>
        </p:txBody>
      </p:sp>
      <p:sp>
        <p:nvSpPr>
          <p:cNvPr id="163" name="Google Shape;163;g2740ba676fe_0_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pSp>
        <p:nvGrpSpPr>
          <p:cNvPr id="168" name="Google Shape;168;g2740ba676fe_0_7"/>
          <p:cNvGrpSpPr/>
          <p:nvPr/>
        </p:nvGrpSpPr>
        <p:grpSpPr>
          <a:xfrm>
            <a:off x="898970" y="202509"/>
            <a:ext cx="10231500" cy="762797"/>
            <a:chOff x="727220" y="171998"/>
            <a:chExt cx="10231500" cy="762797"/>
          </a:xfrm>
        </p:grpSpPr>
        <p:sp>
          <p:nvSpPr>
            <p:cNvPr id="169" name="Google Shape;169;g2740ba676fe_0_7"/>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Executive Summary</a:t>
              </a:r>
              <a:endParaRPr b="0" i="0" sz="1400" u="none" cap="none" strike="noStrike">
                <a:solidFill>
                  <a:srgbClr val="000000"/>
                </a:solidFill>
                <a:latin typeface="Arial"/>
                <a:ea typeface="Arial"/>
                <a:cs typeface="Arial"/>
                <a:sym typeface="Arial"/>
              </a:endParaRPr>
            </a:p>
          </p:txBody>
        </p:sp>
        <p:cxnSp>
          <p:nvCxnSpPr>
            <p:cNvPr id="170" name="Google Shape;170;g2740ba676fe_0_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71" name="Google Shape;171;g2740ba676fe_0_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72" name="Google Shape;172;g2740ba676fe_0_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173" name="Google Shape;173;g2740ba676fe_0_7"/>
          <p:cNvSpPr txBox="1"/>
          <p:nvPr/>
        </p:nvSpPr>
        <p:spPr>
          <a:xfrm>
            <a:off x="504150" y="1078050"/>
            <a:ext cx="11183700" cy="4701900"/>
          </a:xfrm>
          <a:prstGeom prst="rect">
            <a:avLst/>
          </a:prstGeom>
          <a:noFill/>
          <a:ln>
            <a:noFill/>
          </a:ln>
        </p:spPr>
        <p:txBody>
          <a:bodyPr anchorCtr="0" anchor="t" bIns="45700" lIns="91425" spcFirstLastPara="1" rIns="91425" wrap="square" tIns="45700">
            <a:noAutofit/>
          </a:bodyPr>
          <a:lstStyle/>
          <a:p>
            <a:pPr indent="0" lvl="0" marL="45720" marR="0" rtl="0" algn="l">
              <a:lnSpc>
                <a:spcPct val="90000"/>
              </a:lnSpc>
              <a:spcBef>
                <a:spcPts val="1200"/>
              </a:spcBef>
              <a:spcAft>
                <a:spcPts val="0"/>
              </a:spcAft>
              <a:buClr>
                <a:srgbClr val="A6B727"/>
              </a:buClr>
              <a:buSzPts val="1920"/>
              <a:buFont typeface="Corbel"/>
              <a:buNone/>
            </a:pPr>
            <a:r>
              <a:rPr b="1" i="0" lang="en-SG" sz="2400" u="none" cap="none" strike="noStrike">
                <a:solidFill>
                  <a:srgbClr val="0070C0"/>
                </a:solidFill>
                <a:latin typeface="Arial"/>
                <a:ea typeface="Arial"/>
                <a:cs typeface="Arial"/>
                <a:sym typeface="Arial"/>
              </a:rPr>
              <a:t>  </a:t>
            </a:r>
            <a:r>
              <a:rPr b="1" i="0" lang="en-SG" sz="2800" u="none" cap="none" strike="noStrike">
                <a:solidFill>
                  <a:srgbClr val="0070C0"/>
                </a:solidFill>
                <a:latin typeface="Arial"/>
                <a:ea typeface="Arial"/>
                <a:cs typeface="Arial"/>
                <a:sym typeface="Arial"/>
              </a:rPr>
              <a:t>Marketing Objective </a:t>
            </a:r>
            <a:endParaRPr/>
          </a:p>
          <a:p>
            <a:pPr indent="0" lvl="0" marL="45720" marR="0" rtl="0" algn="l">
              <a:lnSpc>
                <a:spcPct val="90000"/>
              </a:lnSpc>
              <a:spcBef>
                <a:spcPts val="2400"/>
              </a:spcBef>
              <a:spcAft>
                <a:spcPts val="0"/>
              </a:spcAft>
              <a:buClr>
                <a:srgbClr val="A6B727"/>
              </a:buClr>
              <a:buSzPts val="1920"/>
              <a:buFont typeface="Corbel"/>
              <a:buNone/>
            </a:pPr>
            <a:r>
              <a:rPr b="1" i="0" lang="en-SG" sz="2400" u="none" cap="none" strike="noStrike">
                <a:solidFill>
                  <a:srgbClr val="000000"/>
                </a:solidFill>
                <a:latin typeface="Arial"/>
                <a:ea typeface="Arial"/>
                <a:cs typeface="Arial"/>
                <a:sym typeface="Arial"/>
              </a:rPr>
              <a:t>The main goal is to increase online orders by 20% within 3 months</a:t>
            </a:r>
            <a:r>
              <a:rPr b="0" i="0" lang="en-SG" sz="2400" u="none" cap="none" strike="noStrike">
                <a:solidFill>
                  <a:srgbClr val="000000"/>
                </a:solidFill>
                <a:latin typeface="Arial"/>
                <a:ea typeface="Arial"/>
                <a:cs typeface="Arial"/>
                <a:sym typeface="Arial"/>
              </a:rPr>
              <a:t>. </a:t>
            </a:r>
            <a:endParaRPr/>
          </a:p>
          <a:p>
            <a:pPr indent="0" lvl="0" marL="45720" marR="0" rtl="0" algn="l">
              <a:lnSpc>
                <a:spcPct val="90000"/>
              </a:lnSpc>
              <a:spcBef>
                <a:spcPts val="2400"/>
              </a:spcBef>
              <a:spcAft>
                <a:spcPts val="0"/>
              </a:spcAft>
              <a:buClr>
                <a:srgbClr val="A6B727"/>
              </a:buClr>
              <a:buSzPts val="1920"/>
              <a:buFont typeface="Corbel"/>
              <a:buNone/>
            </a:pPr>
            <a:r>
              <a:rPr b="0" i="0" lang="en-SG" sz="2400" u="none" cap="none" strike="noStrike">
                <a:solidFill>
                  <a:srgbClr val="000000"/>
                </a:solidFill>
                <a:latin typeface="Arial"/>
                <a:ea typeface="Arial"/>
                <a:cs typeface="Arial"/>
                <a:sym typeface="Arial"/>
              </a:rPr>
              <a:t>This will be done by improving digital marketing, especially through social media Ad, Google Ad, SEO, and an easy-to-use online ordering system. The aim is to raise brand awareness, bring more visitors to the website, and boost the number of completed orders.</a:t>
            </a:r>
            <a:endParaRPr/>
          </a:p>
          <a:p>
            <a:pPr indent="0" lvl="0" marL="45720" marR="0" rtl="0" algn="l">
              <a:lnSpc>
                <a:spcPct val="90000"/>
              </a:lnSpc>
              <a:spcBef>
                <a:spcPts val="2400"/>
              </a:spcBef>
              <a:spcAft>
                <a:spcPts val="0"/>
              </a:spcAft>
              <a:buClr>
                <a:srgbClr val="A6B727"/>
              </a:buClr>
              <a:buSzPts val="1760"/>
              <a:buFont typeface="Corbel"/>
              <a:buNone/>
            </a:pPr>
            <a:r>
              <a:t/>
            </a:r>
            <a:endParaRPr b="0" i="0" sz="2200" u="none" cap="none" strike="noStrike">
              <a:solidFill>
                <a:srgbClr val="525B13"/>
              </a:solidFill>
              <a:latin typeface="Corbel"/>
              <a:ea typeface="Corbel"/>
              <a:cs typeface="Corbel"/>
              <a:sym typeface="Corbel"/>
            </a:endParaRPr>
          </a:p>
          <a:p>
            <a:pPr indent="0" lvl="0" marL="0" marR="0" rtl="0" algn="l">
              <a:lnSpc>
                <a:spcPct val="90000"/>
              </a:lnSpc>
              <a:spcBef>
                <a:spcPts val="1200"/>
              </a:spcBef>
              <a:spcAft>
                <a:spcPts val="0"/>
              </a:spcAft>
              <a:buClr>
                <a:srgbClr val="000000"/>
              </a:buClr>
              <a:buSzPts val="20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525B13"/>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525B13"/>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525B13"/>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525B13"/>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1" i="0" sz="2000" u="none" cap="none" strike="noStrike">
              <a:solidFill>
                <a:srgbClr val="0070C0"/>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sp>
        <p:nvSpPr>
          <p:cNvPr id="174" name="Google Shape;174;g2740ba676fe_0_7"/>
          <p:cNvSpPr txBox="1"/>
          <p:nvPr/>
        </p:nvSpPr>
        <p:spPr>
          <a:xfrm>
            <a:off x="422870" y="6548785"/>
            <a:ext cx="11183700" cy="365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a:p>
            <a:pPr indent="0" lvl="0" marL="4572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a:p>
            <a:pPr indent="0" lvl="0" marL="4572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a:p>
            <a:pPr indent="0" lvl="0" marL="4572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a:p>
            <a:pPr indent="0" lvl="0" marL="4572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1400" u="none" cap="none" strike="noStrike">
              <a:solidFill>
                <a:srgbClr val="191919"/>
              </a:solidFill>
              <a:latin typeface="Montserrat Medium"/>
              <a:ea typeface="Montserrat Medium"/>
              <a:cs typeface="Montserrat Medium"/>
              <a:sym typeface="Montserrat Medium"/>
            </a:endParaRPr>
          </a:p>
        </p:txBody>
      </p:sp>
      <p:sp>
        <p:nvSpPr>
          <p:cNvPr id="175" name="Google Shape;175;g2740ba676fe_0_7"/>
          <p:cNvSpPr/>
          <p:nvPr/>
        </p:nvSpPr>
        <p:spPr>
          <a:xfrm>
            <a:off x="10990216" y="380852"/>
            <a:ext cx="852021" cy="851637"/>
          </a:xfrm>
          <a:prstGeom prst="star5">
            <a:avLst>
              <a:gd fmla="val 19098" name="adj"/>
              <a:gd fmla="val 105146" name="hf"/>
              <a:gd fmla="val 110557" name="vf"/>
            </a:avLst>
          </a:prstGeom>
          <a:solidFill>
            <a:schemeClr val="accent1"/>
          </a:solidFill>
          <a:ln cap="flat" cmpd="sng" w="19050">
            <a:solidFill>
              <a:srgbClr val="464D1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Christopher Tan</dc:creator>
</cp:coreProperties>
</file>